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484" r:id="rId7"/>
    <p:sldId id="265" r:id="rId8"/>
    <p:sldId id="261" r:id="rId9"/>
    <p:sldId id="266" r:id="rId10"/>
    <p:sldId id="262" r:id="rId11"/>
    <p:sldId id="264" r:id="rId12"/>
    <p:sldId id="485" r:id="rId13"/>
    <p:sldId id="263" r:id="rId14"/>
    <p:sldId id="267" r:id="rId15"/>
    <p:sldId id="268" r:id="rId16"/>
    <p:sldId id="269" r:id="rId17"/>
    <p:sldId id="270" r:id="rId18"/>
    <p:sldId id="271" r:id="rId19"/>
    <p:sldId id="272" r:id="rId20"/>
    <p:sldId id="273" r:id="rId21"/>
    <p:sldId id="274" r:id="rId22"/>
    <p:sldId id="284" r:id="rId23"/>
    <p:sldId id="283" r:id="rId24"/>
    <p:sldId id="285" r:id="rId25"/>
    <p:sldId id="286" r:id="rId26"/>
    <p:sldId id="288" r:id="rId27"/>
    <p:sldId id="287" r:id="rId28"/>
    <p:sldId id="289" r:id="rId29"/>
    <p:sldId id="479" r:id="rId30"/>
    <p:sldId id="481" r:id="rId31"/>
    <p:sldId id="480" r:id="rId32"/>
    <p:sldId id="482" r:id="rId33"/>
    <p:sldId id="483" r:id="rId34"/>
    <p:sldId id="488" r:id="rId35"/>
    <p:sldId id="278" r:id="rId36"/>
    <p:sldId id="487" r:id="rId37"/>
    <p:sldId id="276" r:id="rId38"/>
    <p:sldId id="277" r:id="rId39"/>
    <p:sldId id="486" r:id="rId40"/>
    <p:sldId id="282" r:id="rId41"/>
    <p:sldId id="279" r:id="rId42"/>
    <p:sldId id="280" r:id="rId43"/>
    <p:sldId id="281"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8"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76D2-FF01-4EB7-87B1-9E1AA1AE1D80}"/>
              </a:ext>
            </a:extLst>
          </p:cNvPr>
          <p:cNvSpPr>
            <a:spLocks noGrp="1"/>
          </p:cNvSpPr>
          <p:nvPr>
            <p:ph type="ctrTitle"/>
          </p:nvPr>
        </p:nvSpPr>
        <p:spPr>
          <a:xfrm>
            <a:off x="1154955" y="982129"/>
            <a:ext cx="8825658" cy="1627781"/>
          </a:xfrm>
        </p:spPr>
        <p:txBody>
          <a:bodyPr/>
          <a:lstStyle/>
          <a:p>
            <a:pPr algn="ctr"/>
            <a:r>
              <a:rPr lang="en-US" sz="2800" b="1" dirty="0"/>
              <a:t>False Information Regarding Parental Alienation and What to Do About It</a:t>
            </a:r>
          </a:p>
        </p:txBody>
      </p:sp>
      <p:sp>
        <p:nvSpPr>
          <p:cNvPr id="3" name="Subtitle 2">
            <a:extLst>
              <a:ext uri="{FF2B5EF4-FFF2-40B4-BE49-F238E27FC236}">
                <a16:creationId xmlns:a16="http://schemas.microsoft.com/office/drawing/2014/main" id="{0BC43DE8-DEFC-4FD2-8A0D-F7BA5DA00D60}"/>
              </a:ext>
            </a:extLst>
          </p:cNvPr>
          <p:cNvSpPr>
            <a:spLocks noGrp="1"/>
          </p:cNvSpPr>
          <p:nvPr>
            <p:ph type="subTitle" idx="1"/>
          </p:nvPr>
        </p:nvSpPr>
        <p:spPr>
          <a:xfrm>
            <a:off x="1154955" y="3429000"/>
            <a:ext cx="8825658" cy="2209800"/>
          </a:xfrm>
        </p:spPr>
        <p:txBody>
          <a:bodyPr/>
          <a:lstStyle/>
          <a:p>
            <a:pPr algn="ctr"/>
            <a:r>
              <a:rPr lang="en-US" b="1" dirty="0">
                <a:latin typeface="Cambria" panose="02040503050406030204" pitchFamily="18" charset="0"/>
                <a:ea typeface="Cambria" panose="02040503050406030204" pitchFamily="18" charset="0"/>
              </a:rPr>
              <a:t>WILLIAM Bernet, M.d.</a:t>
            </a:r>
          </a:p>
          <a:p>
            <a:pPr algn="ctr"/>
            <a:r>
              <a:rPr lang="en-US" b="1" dirty="0">
                <a:latin typeface="Cambria" panose="02040503050406030204" pitchFamily="18" charset="0"/>
                <a:ea typeface="Cambria" panose="02040503050406030204" pitchFamily="18" charset="0"/>
              </a:rPr>
              <a:t>Family Access Symposium</a:t>
            </a:r>
          </a:p>
          <a:p>
            <a:pPr algn="ctr"/>
            <a:endParaRPr lang="en-US" b="1" dirty="0">
              <a:latin typeface="Cambria" panose="02040503050406030204" pitchFamily="18" charset="0"/>
              <a:ea typeface="Cambria" panose="02040503050406030204" pitchFamily="18" charset="0"/>
            </a:endParaRPr>
          </a:p>
          <a:p>
            <a:pPr algn="ctr"/>
            <a:r>
              <a:rPr lang="en-US" b="1" cap="none" dirty="0">
                <a:latin typeface="Cambria" panose="02040503050406030204" pitchFamily="18" charset="0"/>
                <a:ea typeface="Cambria" panose="02040503050406030204" pitchFamily="18" charset="0"/>
              </a:rPr>
              <a:t>Frankfort, Kentucky – October 2019</a:t>
            </a:r>
          </a:p>
        </p:txBody>
      </p:sp>
    </p:spTree>
    <p:extLst>
      <p:ext uri="{BB962C8B-B14F-4D97-AF65-F5344CB8AC3E}">
        <p14:creationId xmlns:p14="http://schemas.microsoft.com/office/powerpoint/2010/main" val="79885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740587"/>
            <a:ext cx="9404723" cy="732615"/>
          </a:xfrm>
        </p:spPr>
        <p:txBody>
          <a:bodyPr/>
          <a:lstStyle/>
          <a:p>
            <a:pPr algn="ctr"/>
            <a:r>
              <a:rPr lang="en-US" sz="2800" b="1" dirty="0"/>
              <a:t>JOYANNA SILBERG MISINFORMATION</a:t>
            </a:r>
          </a:p>
        </p:txBody>
      </p:sp>
      <p:pic>
        <p:nvPicPr>
          <p:cNvPr id="3" name="Content Placeholder 2">
            <a:extLst>
              <a:ext uri="{FF2B5EF4-FFF2-40B4-BE49-F238E27FC236}">
                <a16:creationId xmlns:a16="http://schemas.microsoft.com/office/drawing/2014/main" id="{1BDF1A31-4767-43FE-9964-1BCC93B9FB97}"/>
              </a:ext>
            </a:extLst>
          </p:cNvPr>
          <p:cNvPicPr>
            <a:picLocks noGrp="1" noChangeAspect="1"/>
          </p:cNvPicPr>
          <p:nvPr>
            <p:ph idx="1"/>
          </p:nvPr>
        </p:nvPicPr>
        <p:blipFill>
          <a:blip r:embed="rId2"/>
          <a:stretch>
            <a:fillRect/>
          </a:stretch>
        </p:blipFill>
        <p:spPr>
          <a:xfrm>
            <a:off x="922913" y="2287903"/>
            <a:ext cx="10219845" cy="2786607"/>
          </a:xfrm>
          <a:prstGeom prst="rect">
            <a:avLst/>
          </a:prstGeom>
        </p:spPr>
      </p:pic>
    </p:spTree>
    <p:extLst>
      <p:ext uri="{BB962C8B-B14F-4D97-AF65-F5344CB8AC3E}">
        <p14:creationId xmlns:p14="http://schemas.microsoft.com/office/powerpoint/2010/main" val="49609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740587"/>
            <a:ext cx="9404723" cy="732615"/>
          </a:xfrm>
        </p:spPr>
        <p:txBody>
          <a:bodyPr/>
          <a:lstStyle/>
          <a:p>
            <a:pPr algn="ctr"/>
            <a:r>
              <a:rPr lang="en-US" sz="2800" b="1" dirty="0"/>
              <a:t>IN FACT …</a:t>
            </a:r>
          </a:p>
        </p:txBody>
      </p:sp>
      <p:sp>
        <p:nvSpPr>
          <p:cNvPr id="4" name="Content Placeholder 3">
            <a:extLst>
              <a:ext uri="{FF2B5EF4-FFF2-40B4-BE49-F238E27FC236}">
                <a16:creationId xmlns:a16="http://schemas.microsoft.com/office/drawing/2014/main" id="{E5B212FC-EBCB-4C80-A07E-1AE04721684D}"/>
              </a:ext>
            </a:extLst>
          </p:cNvPr>
          <p:cNvSpPr>
            <a:spLocks noGrp="1"/>
          </p:cNvSpPr>
          <p:nvPr>
            <p:ph idx="1"/>
          </p:nvPr>
        </p:nvSpPr>
        <p:spPr>
          <a:xfrm>
            <a:off x="1053736" y="1672052"/>
            <a:ext cx="8978699" cy="4794068"/>
          </a:xfrm>
        </p:spPr>
        <p:txBody>
          <a:bodyPr>
            <a:normAutofit/>
          </a:bodyPr>
          <a:lstStyle/>
          <a:p>
            <a:pPr marL="0" indent="0">
              <a:spcBef>
                <a:spcPts val="0"/>
              </a:spcBef>
              <a:buNone/>
            </a:pPr>
            <a:r>
              <a:rPr lang="en-US" sz="2400" b="1" dirty="0">
                <a:latin typeface="Calibri" panose="020F0502020204030204" pitchFamily="34" charset="0"/>
                <a:ea typeface="Calibri" panose="020F0502020204030204" pitchFamily="34" charset="0"/>
                <a:cs typeface="Calibri" panose="020F0502020204030204" pitchFamily="34" charset="0"/>
              </a:rPr>
              <a:t>FIVE-FACTOR MODEL FOR DIAGNOSIS OF PARENTAL ALIENATION:</a:t>
            </a:r>
          </a:p>
          <a:p>
            <a:pPr marL="0" indent="-457200">
              <a:lnSpc>
                <a:spcPct val="120000"/>
              </a:lnSpc>
              <a:spcBef>
                <a:spcPts val="0"/>
              </a:spcBef>
            </a:pPr>
            <a:endParaRPr lang="en-US" sz="2400" b="1" dirty="0">
              <a:latin typeface="Times New Roman" panose="02020603050405020304" pitchFamily="18" charset="0"/>
              <a:ea typeface="MS Mincho" panose="02020609040205080304" pitchFamily="49" charset="-128"/>
              <a:cs typeface="Times New Roman" panose="02020603050405020304" pitchFamily="18" charset="0"/>
            </a:endParaRPr>
          </a:p>
          <a:p>
            <a:pPr marL="0" indent="-457200">
              <a:lnSpc>
                <a:spcPct val="120000"/>
              </a:lnSpc>
              <a:spcBef>
                <a:spcPts val="0"/>
              </a:spcBef>
            </a:pPr>
            <a:r>
              <a:rPr lang="en-US" b="1" dirty="0">
                <a:latin typeface="+mn-lt"/>
                <a:ea typeface="MS Mincho" panose="02020609040205080304" pitchFamily="49" charset="-128"/>
                <a:cs typeface="Times New Roman" panose="02020603050405020304" pitchFamily="18" charset="0"/>
              </a:rPr>
              <a:t>One: Child actively resists or refuses a relationship with a parent.</a:t>
            </a:r>
          </a:p>
          <a:p>
            <a:pPr marL="0" indent="-457200">
              <a:lnSpc>
                <a:spcPct val="120000"/>
              </a:lnSpc>
              <a:spcBef>
                <a:spcPts val="0"/>
              </a:spcBef>
            </a:pPr>
            <a:endParaRPr lang="en-US" b="1" dirty="0">
              <a:latin typeface="+mn-lt"/>
              <a:ea typeface="MS Mincho" panose="02020609040205080304" pitchFamily="49" charset="-128"/>
              <a:cs typeface="Times New Roman" panose="02020603050405020304" pitchFamily="18" charset="0"/>
            </a:endParaRPr>
          </a:p>
          <a:p>
            <a:pPr marL="0" indent="-457200">
              <a:lnSpc>
                <a:spcPct val="120000"/>
              </a:lnSpc>
              <a:spcBef>
                <a:spcPts val="0"/>
              </a:spcBef>
            </a:pPr>
            <a:r>
              <a:rPr lang="en-US" b="1" dirty="0">
                <a:latin typeface="+mn-lt"/>
                <a:ea typeface="MS Mincho" panose="02020609040205080304" pitchFamily="49" charset="-128"/>
                <a:cs typeface="Times New Roman" panose="02020603050405020304" pitchFamily="18" charset="0"/>
              </a:rPr>
              <a:t>Two: Presence of a prior positive relationship with rejected parent.</a:t>
            </a:r>
          </a:p>
          <a:p>
            <a:pPr marL="0" indent="-457200">
              <a:lnSpc>
                <a:spcPct val="120000"/>
              </a:lnSpc>
              <a:spcBef>
                <a:spcPts val="0"/>
              </a:spcBef>
            </a:pPr>
            <a:endParaRPr lang="en-US" b="1" dirty="0">
              <a:latin typeface="+mn-lt"/>
              <a:ea typeface="MS Mincho" panose="02020609040205080304" pitchFamily="49" charset="-128"/>
              <a:cs typeface="Times New Roman" panose="02020603050405020304" pitchFamily="18" charset="0"/>
            </a:endParaRPr>
          </a:p>
          <a:p>
            <a:pPr marL="0" indent="-457200">
              <a:lnSpc>
                <a:spcPct val="120000"/>
              </a:lnSpc>
              <a:spcBef>
                <a:spcPts val="0"/>
              </a:spcBef>
            </a:pPr>
            <a:r>
              <a:rPr lang="en-US" b="1" dirty="0">
                <a:latin typeface="+mn-lt"/>
                <a:ea typeface="MS Mincho" panose="02020609040205080304" pitchFamily="49" charset="-128"/>
                <a:cs typeface="Times New Roman" panose="02020603050405020304" pitchFamily="18" charset="0"/>
              </a:rPr>
              <a:t>Three: Absence of abuse, neglect, or seriously deficient parenting.</a:t>
            </a:r>
          </a:p>
          <a:p>
            <a:pPr marL="0" indent="-457200">
              <a:lnSpc>
                <a:spcPct val="120000"/>
              </a:lnSpc>
              <a:spcBef>
                <a:spcPts val="0"/>
              </a:spcBef>
            </a:pPr>
            <a:endParaRPr lang="en-US" b="1" dirty="0">
              <a:latin typeface="+mn-lt"/>
              <a:ea typeface="MS Mincho" panose="02020609040205080304" pitchFamily="49" charset="-128"/>
              <a:cs typeface="Times New Roman" panose="02020603050405020304" pitchFamily="18" charset="0"/>
            </a:endParaRPr>
          </a:p>
          <a:p>
            <a:pPr marL="0" indent="-457200">
              <a:lnSpc>
                <a:spcPct val="120000"/>
              </a:lnSpc>
              <a:spcBef>
                <a:spcPts val="0"/>
              </a:spcBef>
            </a:pPr>
            <a:r>
              <a:rPr lang="en-US" b="1" dirty="0">
                <a:latin typeface="+mn-lt"/>
                <a:ea typeface="MS Mincho" panose="02020609040205080304" pitchFamily="49" charset="-128"/>
                <a:cs typeface="Times New Roman" panose="02020603050405020304" pitchFamily="18" charset="0"/>
              </a:rPr>
              <a:t>Four: Use of multiple alienating behaviors by the favored parent.</a:t>
            </a:r>
          </a:p>
          <a:p>
            <a:pPr marL="0" indent="-457200">
              <a:lnSpc>
                <a:spcPct val="120000"/>
              </a:lnSpc>
              <a:spcBef>
                <a:spcPts val="0"/>
              </a:spcBef>
            </a:pPr>
            <a:endParaRPr lang="en-US" b="1" dirty="0">
              <a:latin typeface="+mn-lt"/>
              <a:ea typeface="MS Mincho" panose="02020609040205080304" pitchFamily="49" charset="-128"/>
              <a:cs typeface="Times New Roman" panose="02020603050405020304" pitchFamily="18" charset="0"/>
            </a:endParaRPr>
          </a:p>
          <a:p>
            <a:pPr marL="0" indent="-457200">
              <a:lnSpc>
                <a:spcPct val="120000"/>
              </a:lnSpc>
              <a:spcBef>
                <a:spcPts val="0"/>
              </a:spcBef>
            </a:pPr>
            <a:r>
              <a:rPr lang="en-US" b="1" dirty="0">
                <a:latin typeface="+mn-lt"/>
                <a:ea typeface="MS Mincho" panose="02020609040205080304" pitchFamily="49" charset="-128"/>
                <a:cs typeface="Times New Roman" panose="02020603050405020304" pitchFamily="18" charset="0"/>
              </a:rPr>
              <a:t>Five: Many of the eight manifestations of alienation by the child.  </a:t>
            </a:r>
          </a:p>
          <a:p>
            <a:pPr marL="0">
              <a:spcBef>
                <a:spcPts val="0"/>
              </a:spcBef>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81903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740587"/>
            <a:ext cx="9404723" cy="732615"/>
          </a:xfrm>
        </p:spPr>
        <p:txBody>
          <a:bodyPr/>
          <a:lstStyle/>
          <a:p>
            <a:pPr algn="ctr"/>
            <a:r>
              <a:rPr lang="en-US" sz="2800" b="1" dirty="0"/>
              <a:t>EMAIL: BERNET TO SILBERG</a:t>
            </a:r>
          </a:p>
        </p:txBody>
      </p:sp>
      <p:sp>
        <p:nvSpPr>
          <p:cNvPr id="4" name="Content Placeholder 3">
            <a:extLst>
              <a:ext uri="{FF2B5EF4-FFF2-40B4-BE49-F238E27FC236}">
                <a16:creationId xmlns:a16="http://schemas.microsoft.com/office/drawing/2014/main" id="{E5B212FC-EBCB-4C80-A07E-1AE04721684D}"/>
              </a:ext>
            </a:extLst>
          </p:cNvPr>
          <p:cNvSpPr>
            <a:spLocks noGrp="1"/>
          </p:cNvSpPr>
          <p:nvPr>
            <p:ph idx="1"/>
          </p:nvPr>
        </p:nvSpPr>
        <p:spPr/>
        <p:txBody>
          <a:bodyPr>
            <a:normAutofit/>
          </a:bodyPr>
          <a:lstStyle/>
          <a:p>
            <a:pPr marL="0">
              <a:spcBef>
                <a:spcPts val="0"/>
              </a:spcBef>
            </a:pPr>
            <a:r>
              <a:rPr lang="en-US" sz="2400" b="1" dirty="0">
                <a:latin typeface="Calibri" panose="020F0502020204030204" pitchFamily="34" charset="0"/>
                <a:ea typeface="Calibri" panose="020F0502020204030204" pitchFamily="34" charset="0"/>
                <a:cs typeface="Calibri" panose="020F0502020204030204" pitchFamily="34" charset="0"/>
              </a:rPr>
              <a:t>I have read your recent article, “Abusers Gaining Custody in Family Courts,” which is quite interesting.  I would like to review the case material, the basic data, which you relied on for this research.  I am particularly interested in the ten cases in which the preferred parent reportedly engaged in alienating behaviors.  Can you send me the actual documents that you reviewed pertaining to those cases?  At a bare minimum, can you send me the legal citations for those cases and the jurisdictions in which they occurred?</a:t>
            </a:r>
          </a:p>
          <a:p>
            <a:pPr marL="0" indent="0">
              <a:spcBef>
                <a:spcPts val="0"/>
              </a:spcBef>
              <a:buNone/>
            </a:pPr>
            <a:r>
              <a:rPr lang="en-US" dirty="0">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418953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740587"/>
            <a:ext cx="9404723" cy="732615"/>
          </a:xfrm>
        </p:spPr>
        <p:txBody>
          <a:bodyPr/>
          <a:lstStyle/>
          <a:p>
            <a:pPr algn="ctr"/>
            <a:r>
              <a:rPr lang="en-US" sz="2800" b="1" dirty="0"/>
              <a:t>EMAIL: BERNET TO SILBERG</a:t>
            </a:r>
          </a:p>
        </p:txBody>
      </p:sp>
      <p:sp>
        <p:nvSpPr>
          <p:cNvPr id="4" name="Content Placeholder 3">
            <a:extLst>
              <a:ext uri="{FF2B5EF4-FFF2-40B4-BE49-F238E27FC236}">
                <a16:creationId xmlns:a16="http://schemas.microsoft.com/office/drawing/2014/main" id="{E5B212FC-EBCB-4C80-A07E-1AE04721684D}"/>
              </a:ext>
            </a:extLst>
          </p:cNvPr>
          <p:cNvSpPr>
            <a:spLocks noGrp="1"/>
          </p:cNvSpPr>
          <p:nvPr>
            <p:ph idx="1"/>
          </p:nvPr>
        </p:nvSpPr>
        <p:spPr>
          <a:xfrm>
            <a:off x="1103312" y="1942847"/>
            <a:ext cx="8946541" cy="4195481"/>
          </a:xfrm>
        </p:spPr>
        <p:txBody>
          <a:bodyPr>
            <a:normAutofit/>
          </a:bodyPr>
          <a:lstStyle/>
          <a:p>
            <a:pPr marL="0" indent="0">
              <a:spcBef>
                <a:spcPts val="0"/>
              </a:spcBef>
              <a:buNone/>
            </a:pPr>
            <a:r>
              <a:rPr lang="en-US" dirty="0">
                <a:latin typeface="Calibri" panose="020F0502020204030204" pitchFamily="34" charset="0"/>
                <a:ea typeface="Calibri" panose="020F0502020204030204" pitchFamily="34" charset="0"/>
                <a:cs typeface="Calibri" panose="020F0502020204030204" pitchFamily="34" charset="0"/>
              </a:rPr>
              <a:t> </a:t>
            </a:r>
          </a:p>
          <a:p>
            <a:pPr marL="0">
              <a:spcBef>
                <a:spcPts val="0"/>
              </a:spcBef>
            </a:pPr>
            <a:r>
              <a:rPr lang="en-US" sz="2400" b="1" dirty="0">
                <a:latin typeface="Calibri" panose="020F0502020204030204" pitchFamily="34" charset="0"/>
                <a:ea typeface="Calibri" panose="020F0502020204030204" pitchFamily="34" charset="0"/>
                <a:cs typeface="Calibri" panose="020F0502020204030204" pitchFamily="34" charset="0"/>
              </a:rPr>
              <a:t>As you know, the Ethical Principles of Psychologists and Code of Conduct says, “After research results are published, psychologists do not withhold the data on which their conclusions are based from other competent professionals who seek to verify the substantive claims through reanalysis and who intend to use such data only for that purpose, provided that the confidentiality of the participants can be protected and unless legal rights concerning proprietary data preclude their release.”</a:t>
            </a:r>
          </a:p>
          <a:p>
            <a:pPr marL="0">
              <a:spcBef>
                <a:spcPts val="0"/>
              </a:spcBef>
            </a:pPr>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8281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FEE94-32E3-4C43-86E0-B5534401B5EF}"/>
              </a:ext>
            </a:extLst>
          </p:cNvPr>
          <p:cNvPicPr>
            <a:picLocks noChangeAspect="1"/>
          </p:cNvPicPr>
          <p:nvPr/>
        </p:nvPicPr>
        <p:blipFill>
          <a:blip r:embed="rId2"/>
          <a:stretch>
            <a:fillRect/>
          </a:stretch>
        </p:blipFill>
        <p:spPr>
          <a:xfrm>
            <a:off x="711017" y="1219484"/>
            <a:ext cx="10749052" cy="4182244"/>
          </a:xfrm>
          <a:prstGeom prst="rect">
            <a:avLst/>
          </a:prstGeom>
        </p:spPr>
      </p:pic>
    </p:spTree>
    <p:extLst>
      <p:ext uri="{BB962C8B-B14F-4D97-AF65-F5344CB8AC3E}">
        <p14:creationId xmlns:p14="http://schemas.microsoft.com/office/powerpoint/2010/main" val="277566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EFE543-1DB4-440C-8374-1A2682285773}"/>
              </a:ext>
            </a:extLst>
          </p:cNvPr>
          <p:cNvPicPr>
            <a:picLocks noChangeAspect="1"/>
          </p:cNvPicPr>
          <p:nvPr/>
        </p:nvPicPr>
        <p:blipFill rotWithShape="1">
          <a:blip r:embed="rId2"/>
          <a:srcRect l="43052"/>
          <a:stretch/>
        </p:blipFill>
        <p:spPr>
          <a:xfrm>
            <a:off x="6256867" y="1295267"/>
            <a:ext cx="3750733" cy="4153563"/>
          </a:xfrm>
          <a:prstGeom prst="rect">
            <a:avLst/>
          </a:prstGeom>
        </p:spPr>
      </p:pic>
      <p:sp>
        <p:nvSpPr>
          <p:cNvPr id="3" name="TextBox 2">
            <a:extLst>
              <a:ext uri="{FF2B5EF4-FFF2-40B4-BE49-F238E27FC236}">
                <a16:creationId xmlns:a16="http://schemas.microsoft.com/office/drawing/2014/main" id="{E582759D-DA44-4CBE-BF04-1D74819DF08C}"/>
              </a:ext>
            </a:extLst>
          </p:cNvPr>
          <p:cNvSpPr txBox="1"/>
          <p:nvPr/>
        </p:nvSpPr>
        <p:spPr>
          <a:xfrm>
            <a:off x="1332411" y="2386147"/>
            <a:ext cx="4509589" cy="2247253"/>
          </a:xfrm>
          <a:prstGeom prst="rect">
            <a:avLst/>
          </a:prstGeom>
          <a:noFill/>
        </p:spPr>
        <p:txBody>
          <a:bodyPr wrap="square" rtlCol="0">
            <a:spAutoFit/>
          </a:bodyPr>
          <a:lstStyle/>
          <a:p>
            <a:r>
              <a:rPr lang="en-US" sz="2000" b="1" dirty="0"/>
              <a:t>JEAN MERCER, PH.D.</a:t>
            </a:r>
          </a:p>
          <a:p>
            <a:endParaRPr lang="en-US" sz="2000" b="1" dirty="0"/>
          </a:p>
          <a:p>
            <a:r>
              <a:rPr lang="en-US" sz="2000" b="1" dirty="0"/>
              <a:t>Professor Emerita of Psychology</a:t>
            </a:r>
          </a:p>
          <a:p>
            <a:r>
              <a:rPr lang="en-US" sz="2000" b="1" dirty="0"/>
              <a:t>Stockton University</a:t>
            </a:r>
          </a:p>
          <a:p>
            <a:endParaRPr lang="en-US" sz="2000" b="1" dirty="0"/>
          </a:p>
          <a:p>
            <a:r>
              <a:rPr lang="en-US" sz="2000" b="1" dirty="0"/>
              <a:t>Founding Fellow</a:t>
            </a:r>
          </a:p>
          <a:p>
            <a:r>
              <a:rPr lang="en-US" sz="2000" b="1" dirty="0"/>
              <a:t>Institute for Science in Medicine</a:t>
            </a:r>
          </a:p>
        </p:txBody>
      </p:sp>
    </p:spTree>
    <p:extLst>
      <p:ext uri="{BB962C8B-B14F-4D97-AF65-F5344CB8AC3E}">
        <p14:creationId xmlns:p14="http://schemas.microsoft.com/office/powerpoint/2010/main" val="300674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A894-112B-43C1-BDAA-D7B7B9A4C386}"/>
              </a:ext>
            </a:extLst>
          </p:cNvPr>
          <p:cNvSpPr>
            <a:spLocks noGrp="1"/>
          </p:cNvSpPr>
          <p:nvPr>
            <p:ph type="title"/>
          </p:nvPr>
        </p:nvSpPr>
        <p:spPr>
          <a:xfrm>
            <a:off x="646111" y="859119"/>
            <a:ext cx="9404723" cy="664882"/>
          </a:xfrm>
        </p:spPr>
        <p:txBody>
          <a:bodyPr/>
          <a:lstStyle/>
          <a:p>
            <a:pPr algn="ctr"/>
            <a:r>
              <a:rPr lang="en-US" sz="2800" b="1" dirty="0"/>
              <a:t>JEAN MERCER MISINFORMATION</a:t>
            </a:r>
          </a:p>
        </p:txBody>
      </p:sp>
      <p:pic>
        <p:nvPicPr>
          <p:cNvPr id="4" name="Content Placeholder 3">
            <a:extLst>
              <a:ext uri="{FF2B5EF4-FFF2-40B4-BE49-F238E27FC236}">
                <a16:creationId xmlns:a16="http://schemas.microsoft.com/office/drawing/2014/main" id="{55FB3A40-EEDA-4A9D-8E76-3FC6DEE8EF5E}"/>
              </a:ext>
            </a:extLst>
          </p:cNvPr>
          <p:cNvPicPr>
            <a:picLocks noGrp="1" noChangeAspect="1"/>
          </p:cNvPicPr>
          <p:nvPr>
            <p:ph idx="1"/>
          </p:nvPr>
        </p:nvPicPr>
        <p:blipFill>
          <a:blip r:embed="rId2"/>
          <a:stretch>
            <a:fillRect/>
          </a:stretch>
        </p:blipFill>
        <p:spPr>
          <a:xfrm>
            <a:off x="906847" y="2960740"/>
            <a:ext cx="10428813" cy="1712868"/>
          </a:xfrm>
          <a:prstGeom prst="rect">
            <a:avLst/>
          </a:prstGeom>
        </p:spPr>
      </p:pic>
    </p:spTree>
    <p:extLst>
      <p:ext uri="{BB962C8B-B14F-4D97-AF65-F5344CB8AC3E}">
        <p14:creationId xmlns:p14="http://schemas.microsoft.com/office/powerpoint/2010/main" val="208483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A894-112B-43C1-BDAA-D7B7B9A4C386}"/>
              </a:ext>
            </a:extLst>
          </p:cNvPr>
          <p:cNvSpPr>
            <a:spLocks noGrp="1"/>
          </p:cNvSpPr>
          <p:nvPr>
            <p:ph type="title"/>
          </p:nvPr>
        </p:nvSpPr>
        <p:spPr>
          <a:xfrm>
            <a:off x="646111" y="859119"/>
            <a:ext cx="9404723" cy="664882"/>
          </a:xfrm>
        </p:spPr>
        <p:txBody>
          <a:bodyPr/>
          <a:lstStyle/>
          <a:p>
            <a:pPr algn="ctr"/>
            <a:r>
              <a:rPr lang="en-US" sz="2800" b="1" dirty="0"/>
              <a:t>WARSHAK ACTUALLY SAID …</a:t>
            </a:r>
          </a:p>
        </p:txBody>
      </p:sp>
      <p:pic>
        <p:nvPicPr>
          <p:cNvPr id="5" name="Content Placeholder 4">
            <a:extLst>
              <a:ext uri="{FF2B5EF4-FFF2-40B4-BE49-F238E27FC236}">
                <a16:creationId xmlns:a16="http://schemas.microsoft.com/office/drawing/2014/main" id="{6C7A8BA8-FBB6-46E8-ADEE-FE8BA39D3595}"/>
              </a:ext>
            </a:extLst>
          </p:cNvPr>
          <p:cNvPicPr>
            <a:picLocks noGrp="1" noChangeAspect="1"/>
          </p:cNvPicPr>
          <p:nvPr>
            <p:ph idx="1"/>
          </p:nvPr>
        </p:nvPicPr>
        <p:blipFill>
          <a:blip r:embed="rId2"/>
          <a:stretch>
            <a:fillRect/>
          </a:stretch>
        </p:blipFill>
        <p:spPr>
          <a:xfrm>
            <a:off x="1103313" y="3456002"/>
            <a:ext cx="8947150" cy="1389034"/>
          </a:xfrm>
          <a:prstGeom prst="rect">
            <a:avLst/>
          </a:prstGeom>
        </p:spPr>
      </p:pic>
      <p:sp>
        <p:nvSpPr>
          <p:cNvPr id="7" name="TextBox 6">
            <a:extLst>
              <a:ext uri="{FF2B5EF4-FFF2-40B4-BE49-F238E27FC236}">
                <a16:creationId xmlns:a16="http://schemas.microsoft.com/office/drawing/2014/main" id="{0ABEA7B1-1F96-45E3-ACFF-CB4FF668430A}"/>
              </a:ext>
            </a:extLst>
          </p:cNvPr>
          <p:cNvSpPr txBox="1"/>
          <p:nvPr/>
        </p:nvSpPr>
        <p:spPr>
          <a:xfrm>
            <a:off x="1024468" y="2133600"/>
            <a:ext cx="8542865" cy="461665"/>
          </a:xfrm>
          <a:prstGeom prst="rect">
            <a:avLst/>
          </a:prstGeom>
          <a:noFill/>
        </p:spPr>
        <p:txBody>
          <a:bodyPr wrap="square" rtlCol="0">
            <a:spAutoFit/>
          </a:bodyPr>
          <a:lstStyle/>
          <a:p>
            <a:r>
              <a:rPr lang="en-US" sz="2400" b="1" dirty="0"/>
              <a:t>Outcome study of Family Bridges, involving 83 children:</a:t>
            </a:r>
          </a:p>
        </p:txBody>
      </p:sp>
      <p:sp>
        <p:nvSpPr>
          <p:cNvPr id="8" name="TextBox 7">
            <a:extLst>
              <a:ext uri="{FF2B5EF4-FFF2-40B4-BE49-F238E27FC236}">
                <a16:creationId xmlns:a16="http://schemas.microsoft.com/office/drawing/2014/main" id="{5F21A538-6E5A-4DE8-B2DD-CD5D3BB247BD}"/>
              </a:ext>
            </a:extLst>
          </p:cNvPr>
          <p:cNvSpPr txBox="1"/>
          <p:nvPr/>
        </p:nvSpPr>
        <p:spPr>
          <a:xfrm>
            <a:off x="989487" y="5277290"/>
            <a:ext cx="9136646" cy="584775"/>
          </a:xfrm>
          <a:prstGeom prst="rect">
            <a:avLst/>
          </a:prstGeom>
          <a:noFill/>
        </p:spPr>
        <p:txBody>
          <a:bodyPr wrap="square" rtlCol="0">
            <a:spAutoFit/>
          </a:bodyPr>
          <a:lstStyle/>
          <a:p>
            <a:r>
              <a:rPr lang="en-US" sz="1600" b="1" dirty="0"/>
              <a:t>Richard A. Warshak, Reclaiming Parent–Child Relationships: Outcomes of Family Bridges with Alienated Children, 2018, page 15.</a:t>
            </a:r>
          </a:p>
        </p:txBody>
      </p:sp>
    </p:spTree>
    <p:extLst>
      <p:ext uri="{BB962C8B-B14F-4D97-AF65-F5344CB8AC3E}">
        <p14:creationId xmlns:p14="http://schemas.microsoft.com/office/powerpoint/2010/main" val="326024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5A55-0442-4622-ACEC-A224D97C2451}"/>
              </a:ext>
            </a:extLst>
          </p:cNvPr>
          <p:cNvSpPr>
            <a:spLocks noGrp="1"/>
          </p:cNvSpPr>
          <p:nvPr>
            <p:ph type="title"/>
          </p:nvPr>
        </p:nvSpPr>
        <p:spPr>
          <a:xfrm>
            <a:off x="646111" y="655921"/>
            <a:ext cx="9404723" cy="774949"/>
          </a:xfrm>
        </p:spPr>
        <p:txBody>
          <a:bodyPr/>
          <a:lstStyle/>
          <a:p>
            <a:pPr algn="ctr"/>
            <a:r>
              <a:rPr lang="en-US" sz="2800" b="1" dirty="0">
                <a:solidFill>
                  <a:srgbClr val="EBEBEB"/>
                </a:solidFill>
              </a:rPr>
              <a:t>JEAN MERCER MISINFORMATION</a:t>
            </a:r>
            <a:endParaRPr lang="en-US" dirty="0"/>
          </a:p>
        </p:txBody>
      </p:sp>
      <p:sp>
        <p:nvSpPr>
          <p:cNvPr id="3" name="Content Placeholder 2">
            <a:extLst>
              <a:ext uri="{FF2B5EF4-FFF2-40B4-BE49-F238E27FC236}">
                <a16:creationId xmlns:a16="http://schemas.microsoft.com/office/drawing/2014/main" id="{9632F5D3-539F-460D-9C4C-F792722831A9}"/>
              </a:ext>
            </a:extLst>
          </p:cNvPr>
          <p:cNvSpPr>
            <a:spLocks noGrp="1"/>
          </p:cNvSpPr>
          <p:nvPr>
            <p:ph idx="1"/>
          </p:nvPr>
        </p:nvSpPr>
        <p:spPr>
          <a:xfrm>
            <a:off x="1103312" y="2527049"/>
            <a:ext cx="9555979" cy="2854848"/>
          </a:xfrm>
        </p:spPr>
        <p:txBody>
          <a:bodyPr>
            <a:noAutofit/>
          </a:bodyPr>
          <a:lstStyle/>
          <a:p>
            <a:pPr marL="0" indent="0">
              <a:buNone/>
            </a:pPr>
            <a:r>
              <a:rPr lang="en-US" sz="2400" b="1" dirty="0"/>
              <a:t>“PA proponents have been guilty of circular reasoning since Gardner’s day … in that they have omitted the collection of data about one parent’s persuasive efforts but have never-</a:t>
            </a:r>
            <a:r>
              <a:rPr lang="en-US" sz="2400" b="1" dirty="0" err="1"/>
              <a:t>theless</a:t>
            </a:r>
            <a:r>
              <a:rPr lang="en-US" sz="2400" b="1" dirty="0"/>
              <a:t> assumed that [visitation resistance or refusal] is in itself evidence that the preferred parent has carried out a campaign of denigration against the non-preferred parent.”</a:t>
            </a:r>
          </a:p>
        </p:txBody>
      </p:sp>
    </p:spTree>
    <p:extLst>
      <p:ext uri="{BB962C8B-B14F-4D97-AF65-F5344CB8AC3E}">
        <p14:creationId xmlns:p14="http://schemas.microsoft.com/office/powerpoint/2010/main" val="333499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5A55-0442-4622-ACEC-A224D97C2451}"/>
              </a:ext>
            </a:extLst>
          </p:cNvPr>
          <p:cNvSpPr>
            <a:spLocks noGrp="1"/>
          </p:cNvSpPr>
          <p:nvPr>
            <p:ph type="title"/>
          </p:nvPr>
        </p:nvSpPr>
        <p:spPr>
          <a:xfrm>
            <a:off x="646111" y="655921"/>
            <a:ext cx="9404723" cy="774949"/>
          </a:xfrm>
        </p:spPr>
        <p:txBody>
          <a:bodyPr/>
          <a:lstStyle/>
          <a:p>
            <a:pPr algn="ctr"/>
            <a:r>
              <a:rPr lang="en-US" sz="2800" b="1" dirty="0">
                <a:solidFill>
                  <a:srgbClr val="EBEBEB"/>
                </a:solidFill>
              </a:rPr>
              <a:t>IN FACT …</a:t>
            </a:r>
            <a:endParaRPr lang="en-US" dirty="0"/>
          </a:p>
        </p:txBody>
      </p:sp>
      <p:sp>
        <p:nvSpPr>
          <p:cNvPr id="3" name="Content Placeholder 2">
            <a:extLst>
              <a:ext uri="{FF2B5EF4-FFF2-40B4-BE49-F238E27FC236}">
                <a16:creationId xmlns:a16="http://schemas.microsoft.com/office/drawing/2014/main" id="{9632F5D3-539F-460D-9C4C-F792722831A9}"/>
              </a:ext>
            </a:extLst>
          </p:cNvPr>
          <p:cNvSpPr>
            <a:spLocks noGrp="1"/>
          </p:cNvSpPr>
          <p:nvPr>
            <p:ph idx="1"/>
          </p:nvPr>
        </p:nvSpPr>
        <p:spPr>
          <a:xfrm>
            <a:off x="1643252" y="2196125"/>
            <a:ext cx="8580616" cy="2282015"/>
          </a:xfrm>
        </p:spPr>
        <p:txBody>
          <a:bodyPr>
            <a:normAutofit/>
          </a:bodyPr>
          <a:lstStyle/>
          <a:p>
            <a:pPr marL="0" lvl="0" indent="0">
              <a:buClr>
                <a:srgbClr val="1E5155">
                  <a:lumMod val="40000"/>
                  <a:lumOff val="60000"/>
                </a:srgbClr>
              </a:buClr>
              <a:buNone/>
            </a:pPr>
            <a:r>
              <a:rPr lang="en-US" sz="2400" b="1" dirty="0"/>
              <a:t>IN FACT, NO PROPONENT OF PA …</a:t>
            </a:r>
          </a:p>
          <a:p>
            <a:pPr lvl="0">
              <a:buClr>
                <a:srgbClr val="1E5155">
                  <a:lumMod val="40000"/>
                  <a:lumOff val="60000"/>
                </a:srgbClr>
              </a:buClr>
            </a:pPr>
            <a:endParaRPr lang="en-US" sz="2400" b="1" dirty="0"/>
          </a:p>
          <a:p>
            <a:pPr marL="0" lvl="0" indent="0">
              <a:buClr>
                <a:srgbClr val="1E5155">
                  <a:lumMod val="40000"/>
                  <a:lumOff val="60000"/>
                </a:srgbClr>
              </a:buClr>
              <a:buNone/>
            </a:pPr>
            <a:r>
              <a:rPr lang="en-US" sz="2400" b="1" dirty="0">
                <a:solidFill>
                  <a:prstClr val="white"/>
                </a:solidFill>
              </a:rPr>
              <a:t>assumes that contact refusal “is in itself evidence that the preferred parent has carried out a campaign of denigration against the non-preferred parent.”</a:t>
            </a:r>
          </a:p>
          <a:p>
            <a:endParaRPr lang="en-US" b="1" dirty="0"/>
          </a:p>
        </p:txBody>
      </p:sp>
    </p:spTree>
    <p:extLst>
      <p:ext uri="{BB962C8B-B14F-4D97-AF65-F5344CB8AC3E}">
        <p14:creationId xmlns:p14="http://schemas.microsoft.com/office/powerpoint/2010/main" val="304624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2DC94-7FEF-4512-AFE2-EB5739FE5CD2}"/>
              </a:ext>
            </a:extLst>
          </p:cNvPr>
          <p:cNvPicPr>
            <a:picLocks noChangeAspect="1"/>
          </p:cNvPicPr>
          <p:nvPr/>
        </p:nvPicPr>
        <p:blipFill>
          <a:blip r:embed="rId2"/>
          <a:stretch>
            <a:fillRect/>
          </a:stretch>
        </p:blipFill>
        <p:spPr>
          <a:xfrm>
            <a:off x="1265602" y="1216737"/>
            <a:ext cx="3323803" cy="4424525"/>
          </a:xfrm>
          <a:prstGeom prst="rect">
            <a:avLst/>
          </a:prstGeom>
        </p:spPr>
      </p:pic>
      <p:sp>
        <p:nvSpPr>
          <p:cNvPr id="6" name="TextBox 5">
            <a:extLst>
              <a:ext uri="{FF2B5EF4-FFF2-40B4-BE49-F238E27FC236}">
                <a16:creationId xmlns:a16="http://schemas.microsoft.com/office/drawing/2014/main" id="{B631F8CE-3896-4823-84A9-6EB1BDB0D068}"/>
              </a:ext>
            </a:extLst>
          </p:cNvPr>
          <p:cNvSpPr txBox="1"/>
          <p:nvPr/>
        </p:nvSpPr>
        <p:spPr>
          <a:xfrm>
            <a:off x="5826033" y="1332401"/>
            <a:ext cx="4188823" cy="4247317"/>
          </a:xfrm>
          <a:prstGeom prst="rect">
            <a:avLst/>
          </a:prstGeom>
          <a:noFill/>
        </p:spPr>
        <p:txBody>
          <a:bodyPr wrap="square" rtlCol="0">
            <a:spAutoFit/>
          </a:bodyPr>
          <a:lstStyle/>
          <a:p>
            <a:r>
              <a:rPr lang="en-US" b="1" dirty="0"/>
              <a:t>Robert Geffner, Ph.D.</a:t>
            </a:r>
          </a:p>
          <a:p>
            <a:r>
              <a:rPr lang="en-US" b="1" dirty="0"/>
              <a:t>Editor-in-Chief</a:t>
            </a:r>
          </a:p>
          <a:p>
            <a:endParaRPr lang="en-US" b="1" dirty="0"/>
          </a:p>
          <a:p>
            <a:r>
              <a:rPr lang="en-US" b="1" dirty="0"/>
              <a:t>Morgan Shaw, Psy.D.</a:t>
            </a:r>
          </a:p>
          <a:p>
            <a:r>
              <a:rPr lang="en-US" b="1" dirty="0"/>
              <a:t>Editor of Special Issue</a:t>
            </a:r>
          </a:p>
          <a:p>
            <a:endParaRPr lang="en-US" b="1" dirty="0"/>
          </a:p>
          <a:p>
            <a:r>
              <a:rPr lang="en-US" b="1" dirty="0" err="1"/>
              <a:t>Joyanna</a:t>
            </a:r>
            <a:r>
              <a:rPr lang="en-US" b="1" dirty="0"/>
              <a:t> Silberg, Ph.D.,</a:t>
            </a:r>
          </a:p>
          <a:p>
            <a:r>
              <a:rPr lang="en-US" b="1" dirty="0"/>
              <a:t>and Stephanie Dallam, Ph.D.</a:t>
            </a:r>
          </a:p>
          <a:p>
            <a:endParaRPr lang="en-US" b="1" dirty="0"/>
          </a:p>
          <a:p>
            <a:r>
              <a:rPr lang="en-US" b="1" dirty="0"/>
              <a:t>Jean Mercer, Ph.D.</a:t>
            </a:r>
          </a:p>
          <a:p>
            <a:endParaRPr lang="en-US" b="1" dirty="0"/>
          </a:p>
          <a:p>
            <a:r>
              <a:rPr lang="en-US" b="1" dirty="0"/>
              <a:t>Madelyn </a:t>
            </a:r>
            <a:r>
              <a:rPr lang="en-US" b="1" dirty="0" err="1"/>
              <a:t>Simring</a:t>
            </a:r>
            <a:r>
              <a:rPr lang="en-US" b="1" dirty="0"/>
              <a:t> Milchman, Ph.D.</a:t>
            </a:r>
          </a:p>
          <a:p>
            <a:endParaRPr lang="en-US" b="1" dirty="0"/>
          </a:p>
          <a:p>
            <a:r>
              <a:rPr lang="en-US" b="1" dirty="0"/>
              <a:t>Jenna Rowen, Ph.D., </a:t>
            </a:r>
          </a:p>
          <a:p>
            <a:r>
              <a:rPr lang="en-US" b="1" dirty="0"/>
              <a:t>and Robert E. Emery, Ph.D.</a:t>
            </a:r>
          </a:p>
        </p:txBody>
      </p:sp>
    </p:spTree>
    <p:extLst>
      <p:ext uri="{BB962C8B-B14F-4D97-AF65-F5344CB8AC3E}">
        <p14:creationId xmlns:p14="http://schemas.microsoft.com/office/powerpoint/2010/main" val="381952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5A55-0442-4622-ACEC-A224D97C2451}"/>
              </a:ext>
            </a:extLst>
          </p:cNvPr>
          <p:cNvSpPr>
            <a:spLocks noGrp="1"/>
          </p:cNvSpPr>
          <p:nvPr>
            <p:ph type="title"/>
          </p:nvPr>
        </p:nvSpPr>
        <p:spPr>
          <a:xfrm>
            <a:off x="646111" y="816789"/>
            <a:ext cx="9404723" cy="774949"/>
          </a:xfrm>
        </p:spPr>
        <p:txBody>
          <a:bodyPr/>
          <a:lstStyle/>
          <a:p>
            <a:pPr algn="ctr"/>
            <a:r>
              <a:rPr lang="en-US" sz="2800" b="1" dirty="0">
                <a:solidFill>
                  <a:srgbClr val="EBEBEB"/>
                </a:solidFill>
              </a:rPr>
              <a:t>JEAN MERCER MISINFORMATION</a:t>
            </a:r>
            <a:endParaRPr lang="en-US" dirty="0"/>
          </a:p>
        </p:txBody>
      </p:sp>
      <p:pic>
        <p:nvPicPr>
          <p:cNvPr id="5" name="Content Placeholder 4">
            <a:extLst>
              <a:ext uri="{FF2B5EF4-FFF2-40B4-BE49-F238E27FC236}">
                <a16:creationId xmlns:a16="http://schemas.microsoft.com/office/drawing/2014/main" id="{1D011EE2-0F43-4838-8B1C-9500F9163263}"/>
              </a:ext>
            </a:extLst>
          </p:cNvPr>
          <p:cNvPicPr>
            <a:picLocks noGrp="1" noChangeAspect="1"/>
          </p:cNvPicPr>
          <p:nvPr>
            <p:ph idx="1"/>
          </p:nvPr>
        </p:nvPicPr>
        <p:blipFill>
          <a:blip r:embed="rId2"/>
          <a:stretch>
            <a:fillRect/>
          </a:stretch>
        </p:blipFill>
        <p:spPr>
          <a:xfrm>
            <a:off x="802767" y="2390713"/>
            <a:ext cx="10378683" cy="2883159"/>
          </a:xfrm>
          <a:prstGeom prst="rect">
            <a:avLst/>
          </a:prstGeom>
        </p:spPr>
      </p:pic>
      <p:sp>
        <p:nvSpPr>
          <p:cNvPr id="4" name="Title 1">
            <a:extLst>
              <a:ext uri="{FF2B5EF4-FFF2-40B4-BE49-F238E27FC236}">
                <a16:creationId xmlns:a16="http://schemas.microsoft.com/office/drawing/2014/main" id="{6FA04B5D-9A1B-48C8-81C5-DB26B8A34360}"/>
              </a:ext>
            </a:extLst>
          </p:cNvPr>
          <p:cNvSpPr txBox="1">
            <a:spLocks/>
          </p:cNvSpPr>
          <p:nvPr/>
        </p:nvSpPr>
        <p:spPr>
          <a:xfrm>
            <a:off x="646111" y="809179"/>
            <a:ext cx="9404723" cy="77494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EBEBEB"/>
                </a:solidFill>
              </a:rPr>
              <a:t>JEAN MERCER MISINFORMATION</a:t>
            </a:r>
            <a:endParaRPr lang="en-US" dirty="0"/>
          </a:p>
        </p:txBody>
      </p:sp>
    </p:spTree>
    <p:extLst>
      <p:ext uri="{BB962C8B-B14F-4D97-AF65-F5344CB8AC3E}">
        <p14:creationId xmlns:p14="http://schemas.microsoft.com/office/powerpoint/2010/main" val="132751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EC5A55-0442-4622-ACEC-A224D97C2451}"/>
              </a:ext>
            </a:extLst>
          </p:cNvPr>
          <p:cNvSpPr>
            <a:spLocks noGrp="1"/>
          </p:cNvSpPr>
          <p:nvPr>
            <p:ph type="title"/>
          </p:nvPr>
        </p:nvSpPr>
        <p:spPr>
          <a:xfrm>
            <a:off x="7999412" y="1247692"/>
            <a:ext cx="3972455" cy="3578307"/>
          </a:xfrm>
        </p:spPr>
        <p:txBody>
          <a:bodyPr vert="horz" lIns="91440" tIns="45720" rIns="91440" bIns="45720" rtlCol="0" anchor="b">
            <a:normAutofit/>
          </a:bodyPr>
          <a:lstStyle/>
          <a:p>
            <a:r>
              <a:rPr lang="en-US" sz="2400" b="1" i="0" kern="1200" dirty="0">
                <a:solidFill>
                  <a:srgbClr val="EBEBEB"/>
                </a:solidFill>
                <a:latin typeface="+mj-lt"/>
                <a:ea typeface="+mj-ea"/>
                <a:cs typeface="+mj-cs"/>
              </a:rPr>
              <a:t>BERNET SAID …</a:t>
            </a:r>
            <a:br>
              <a:rPr lang="en-US" sz="2400" b="1" i="0" kern="1200" dirty="0">
                <a:solidFill>
                  <a:srgbClr val="EBEBEB"/>
                </a:solidFill>
                <a:latin typeface="+mj-lt"/>
                <a:ea typeface="+mj-ea"/>
                <a:cs typeface="+mj-cs"/>
              </a:rPr>
            </a:br>
            <a:br>
              <a:rPr lang="en-US" sz="2400" b="1" i="0" kern="1200" dirty="0">
                <a:solidFill>
                  <a:srgbClr val="EBEBEB"/>
                </a:solidFill>
                <a:latin typeface="+mj-lt"/>
                <a:ea typeface="+mj-ea"/>
                <a:cs typeface="+mj-cs"/>
              </a:rPr>
            </a:br>
            <a:r>
              <a:rPr lang="en-US" sz="2400" b="1" i="0" kern="1200" dirty="0">
                <a:solidFill>
                  <a:srgbClr val="EBEBEB"/>
                </a:solidFill>
                <a:latin typeface="+mj-lt"/>
                <a:ea typeface="+mj-ea"/>
                <a:cs typeface="+mj-cs"/>
              </a:rPr>
              <a:t>The PARQ Gap was 99% accurate in distinguishing the mental state of severely alienated children from nonalienated children.</a:t>
            </a: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715EEBF8-BEFB-4E06-A2E0-39E637F0C778}"/>
              </a:ext>
            </a:extLst>
          </p:cNvPr>
          <p:cNvPicPr>
            <a:picLocks noGrp="1" noChangeAspect="1"/>
          </p:cNvPicPr>
          <p:nvPr>
            <p:ph idx="1"/>
          </p:nvPr>
        </p:nvPicPr>
        <p:blipFill>
          <a:blip r:embed="rId6"/>
          <a:stretch>
            <a:fillRect/>
          </a:stretch>
        </p:blipFill>
        <p:spPr>
          <a:xfrm>
            <a:off x="650978" y="1236610"/>
            <a:ext cx="6266473" cy="4361465"/>
          </a:xfrm>
          <a:prstGeom prst="rect">
            <a:avLst/>
          </a:prstGeom>
          <a:effectLst/>
        </p:spPr>
      </p:pic>
    </p:spTree>
    <p:extLst>
      <p:ext uri="{BB962C8B-B14F-4D97-AF65-F5344CB8AC3E}">
        <p14:creationId xmlns:p14="http://schemas.microsoft.com/office/powerpoint/2010/main" val="183577033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036DD-3182-45F1-B881-5CA422B7008E}"/>
              </a:ext>
            </a:extLst>
          </p:cNvPr>
          <p:cNvPicPr>
            <a:picLocks noChangeAspect="1"/>
          </p:cNvPicPr>
          <p:nvPr/>
        </p:nvPicPr>
        <p:blipFill>
          <a:blip r:embed="rId2"/>
          <a:stretch>
            <a:fillRect/>
          </a:stretch>
        </p:blipFill>
        <p:spPr>
          <a:xfrm>
            <a:off x="809896" y="1392628"/>
            <a:ext cx="10630088" cy="4119889"/>
          </a:xfrm>
          <a:prstGeom prst="rect">
            <a:avLst/>
          </a:prstGeom>
        </p:spPr>
      </p:pic>
    </p:spTree>
    <p:extLst>
      <p:ext uri="{BB962C8B-B14F-4D97-AF65-F5344CB8AC3E}">
        <p14:creationId xmlns:p14="http://schemas.microsoft.com/office/powerpoint/2010/main" val="209878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E1160-AA59-43B1-AF13-E94B9F883850}"/>
              </a:ext>
            </a:extLst>
          </p:cNvPr>
          <p:cNvSpPr txBox="1"/>
          <p:nvPr/>
        </p:nvSpPr>
        <p:spPr>
          <a:xfrm>
            <a:off x="6174948" y="2292719"/>
            <a:ext cx="495156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MADELYN SIMRING MILCHMAN, PH.D.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Private Practice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entury Gothic" panose="020B0502020202020204"/>
              </a:rPr>
              <a:t>Montclair, New Jersey</a:t>
            </a: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26" name="Picture 2" descr="Image result for madelyn simring milchman">
            <a:extLst>
              <a:ext uri="{FF2B5EF4-FFF2-40B4-BE49-F238E27FC236}">
                <a16:creationId xmlns:a16="http://schemas.microsoft.com/office/drawing/2014/main" id="{8E21BAD3-B6C2-48A2-8F7F-0150177CD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274" y="1608919"/>
            <a:ext cx="3022282" cy="302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44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BC931-3EF1-4315-ABAB-673F25D334C1}"/>
              </a:ext>
            </a:extLst>
          </p:cNvPr>
          <p:cNvPicPr>
            <a:picLocks noChangeAspect="1"/>
          </p:cNvPicPr>
          <p:nvPr/>
        </p:nvPicPr>
        <p:blipFill>
          <a:blip r:embed="rId2"/>
          <a:stretch>
            <a:fillRect/>
          </a:stretch>
        </p:blipFill>
        <p:spPr>
          <a:xfrm>
            <a:off x="703213" y="2781130"/>
            <a:ext cx="10865138" cy="850346"/>
          </a:xfrm>
          <a:prstGeom prst="rect">
            <a:avLst/>
          </a:prstGeom>
        </p:spPr>
      </p:pic>
      <p:pic>
        <p:nvPicPr>
          <p:cNvPr id="3" name="Picture 2">
            <a:extLst>
              <a:ext uri="{FF2B5EF4-FFF2-40B4-BE49-F238E27FC236}">
                <a16:creationId xmlns:a16="http://schemas.microsoft.com/office/drawing/2014/main" id="{87F77D05-8452-4EAC-BBB7-475EC993474D}"/>
              </a:ext>
            </a:extLst>
          </p:cNvPr>
          <p:cNvPicPr>
            <a:picLocks noChangeAspect="1"/>
          </p:cNvPicPr>
          <p:nvPr/>
        </p:nvPicPr>
        <p:blipFill>
          <a:blip r:embed="rId3"/>
          <a:stretch>
            <a:fillRect/>
          </a:stretch>
        </p:blipFill>
        <p:spPr>
          <a:xfrm>
            <a:off x="703213" y="3643975"/>
            <a:ext cx="10865138" cy="1376458"/>
          </a:xfrm>
          <a:prstGeom prst="rect">
            <a:avLst/>
          </a:prstGeom>
        </p:spPr>
      </p:pic>
      <p:sp>
        <p:nvSpPr>
          <p:cNvPr id="5" name="TextBox 4">
            <a:extLst>
              <a:ext uri="{FF2B5EF4-FFF2-40B4-BE49-F238E27FC236}">
                <a16:creationId xmlns:a16="http://schemas.microsoft.com/office/drawing/2014/main" id="{0DCF4F8C-8CEE-4D53-B63E-20E060C9CF64}"/>
              </a:ext>
            </a:extLst>
          </p:cNvPr>
          <p:cNvSpPr txBox="1"/>
          <p:nvPr/>
        </p:nvSpPr>
        <p:spPr>
          <a:xfrm>
            <a:off x="1079863" y="952227"/>
            <a:ext cx="8908868" cy="523220"/>
          </a:xfrm>
          <a:prstGeom prst="rect">
            <a:avLst/>
          </a:prstGeom>
          <a:noFill/>
        </p:spPr>
        <p:txBody>
          <a:bodyPr wrap="square" rtlCol="0">
            <a:spAutoFit/>
          </a:bodyPr>
          <a:lstStyle/>
          <a:p>
            <a:r>
              <a:rPr lang="en-US" sz="2800" b="1" dirty="0"/>
              <a:t>MADELYN SIMBRING MILCHMAN MISINFORMATION</a:t>
            </a:r>
          </a:p>
        </p:txBody>
      </p:sp>
    </p:spTree>
    <p:extLst>
      <p:ext uri="{BB962C8B-B14F-4D97-AF65-F5344CB8AC3E}">
        <p14:creationId xmlns:p14="http://schemas.microsoft.com/office/powerpoint/2010/main" val="91577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F4F8C-8CEE-4D53-B63E-20E060C9CF64}"/>
              </a:ext>
            </a:extLst>
          </p:cNvPr>
          <p:cNvSpPr txBox="1"/>
          <p:nvPr/>
        </p:nvSpPr>
        <p:spPr>
          <a:xfrm>
            <a:off x="1079863" y="839010"/>
            <a:ext cx="8908868" cy="523220"/>
          </a:xfrm>
          <a:prstGeom prst="rect">
            <a:avLst/>
          </a:prstGeom>
          <a:noFill/>
        </p:spPr>
        <p:txBody>
          <a:bodyPr wrap="square" rtlCol="0">
            <a:spAutoFit/>
          </a:bodyPr>
          <a:lstStyle/>
          <a:p>
            <a:pPr algn="ctr"/>
            <a:r>
              <a:rPr lang="en-US" sz="2800" b="1" dirty="0"/>
              <a:t>BERNET ACTUALLY SAID …</a:t>
            </a:r>
          </a:p>
        </p:txBody>
      </p:sp>
      <p:sp>
        <p:nvSpPr>
          <p:cNvPr id="4" name="TextBox 3">
            <a:extLst>
              <a:ext uri="{FF2B5EF4-FFF2-40B4-BE49-F238E27FC236}">
                <a16:creationId xmlns:a16="http://schemas.microsoft.com/office/drawing/2014/main" id="{33780A50-A334-4DA6-A602-008D95FB2C81}"/>
              </a:ext>
            </a:extLst>
          </p:cNvPr>
          <p:cNvSpPr txBox="1"/>
          <p:nvPr/>
        </p:nvSpPr>
        <p:spPr>
          <a:xfrm>
            <a:off x="1162973" y="1620722"/>
            <a:ext cx="9942990" cy="5139869"/>
          </a:xfrm>
          <a:prstGeom prst="rect">
            <a:avLst/>
          </a:prstGeom>
          <a:noFill/>
        </p:spPr>
        <p:txBody>
          <a:bodyPr wrap="square" rtlCol="0">
            <a:spAutoFit/>
          </a:bodyPr>
          <a:lstStyle/>
          <a:p>
            <a:r>
              <a:rPr lang="en-US" sz="2400" b="1" dirty="0"/>
              <a:t>Dr. Daniel Pine said the initial proposal submitted in 2008 “did not cite enough research regarding the validity of parental alienation disorder as a concept or the reliability of the proposed criteria for the diagnosis of parental alienation disorder for this novel </a:t>
            </a:r>
            <a:r>
              <a:rPr lang="en-US" sz="2400" b="1" dirty="0" err="1"/>
              <a:t>condi-tion</a:t>
            </a:r>
            <a:r>
              <a:rPr lang="en-US" sz="2400" b="1" dirty="0"/>
              <a:t> to be included in </a:t>
            </a:r>
            <a:r>
              <a:rPr lang="en-US" sz="2400" b="1" i="1" dirty="0"/>
              <a:t>DSM-5 as a mental disorder.”</a:t>
            </a:r>
          </a:p>
          <a:p>
            <a:endParaRPr lang="en-US" sz="2400" b="1" i="1" dirty="0"/>
          </a:p>
          <a:p>
            <a:r>
              <a:rPr lang="en-US" sz="2400" b="1" dirty="0"/>
              <a:t>HOWEVER, the </a:t>
            </a:r>
            <a:r>
              <a:rPr lang="en-US" sz="2400" b="1" i="1" dirty="0"/>
              <a:t>DSM-5</a:t>
            </a:r>
            <a:r>
              <a:rPr lang="en-US" sz="2400" b="1" dirty="0"/>
              <a:t> Task Force said that parental alienation should be considered a relational problem, such as </a:t>
            </a:r>
            <a:r>
              <a:rPr lang="en-US" sz="2400" b="1" i="1" dirty="0"/>
              <a:t>parent–child relational problem </a:t>
            </a:r>
            <a:r>
              <a:rPr lang="en-US" sz="2400" b="1" dirty="0"/>
              <a:t>or </a:t>
            </a:r>
            <a:r>
              <a:rPr lang="en-US" sz="2400" b="1" i="1" dirty="0"/>
              <a:t>child affected by parental relationship distress. </a:t>
            </a:r>
          </a:p>
          <a:p>
            <a:endParaRPr lang="en-US" sz="2400" b="1" i="1" dirty="0"/>
          </a:p>
          <a:p>
            <a:r>
              <a:rPr lang="en-US" sz="1600" b="1" dirty="0"/>
              <a:t>William Bernet, Parental Alienation, DSM-5, and ICD-11, 2013, p. 488.</a:t>
            </a:r>
          </a:p>
          <a:p>
            <a:endParaRPr lang="en-US" sz="2400" b="1" i="1" dirty="0"/>
          </a:p>
          <a:p>
            <a:endParaRPr lang="en-US" sz="2400" b="1" i="1" dirty="0"/>
          </a:p>
        </p:txBody>
      </p:sp>
    </p:spTree>
    <p:extLst>
      <p:ext uri="{BB962C8B-B14F-4D97-AF65-F5344CB8AC3E}">
        <p14:creationId xmlns:p14="http://schemas.microsoft.com/office/powerpoint/2010/main" val="94016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21624-E8A7-4B65-BA25-A92BDA3C7461}"/>
              </a:ext>
            </a:extLst>
          </p:cNvPr>
          <p:cNvPicPr>
            <a:picLocks noChangeAspect="1"/>
          </p:cNvPicPr>
          <p:nvPr/>
        </p:nvPicPr>
        <p:blipFill>
          <a:blip r:embed="rId2"/>
          <a:stretch>
            <a:fillRect/>
          </a:stretch>
        </p:blipFill>
        <p:spPr>
          <a:xfrm>
            <a:off x="915756" y="1052322"/>
            <a:ext cx="10385626" cy="4704211"/>
          </a:xfrm>
          <a:prstGeom prst="rect">
            <a:avLst/>
          </a:prstGeom>
        </p:spPr>
      </p:pic>
    </p:spTree>
    <p:extLst>
      <p:ext uri="{BB962C8B-B14F-4D97-AF65-F5344CB8AC3E}">
        <p14:creationId xmlns:p14="http://schemas.microsoft.com/office/powerpoint/2010/main" val="68196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E1160-AA59-43B1-AF13-E94B9F883850}"/>
              </a:ext>
            </a:extLst>
          </p:cNvPr>
          <p:cNvSpPr txBox="1"/>
          <p:nvPr/>
        </p:nvSpPr>
        <p:spPr>
          <a:xfrm>
            <a:off x="896983" y="1489168"/>
            <a:ext cx="3617867" cy="45858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JENNA ROWEN, PH.D.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University of Illinois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at Chicago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entury Gothic" panose="020B0502020202020204"/>
              </a:rPr>
              <a:t>ROBERT E. EMERY</a:t>
            </a: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 Ph.D.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entury Gothic" panose="020B0502020202020204"/>
              </a:rPr>
              <a:t>University of Virginia</a:t>
            </a: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50" name="Picture 2" descr="Photo of Rowen, Jenna">
            <a:extLst>
              <a:ext uri="{FF2B5EF4-FFF2-40B4-BE49-F238E27FC236}">
                <a16:creationId xmlns:a16="http://schemas.microsoft.com/office/drawing/2014/main" id="{3699FBC6-6852-4F28-BEE0-0AE451E92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095" y="906215"/>
            <a:ext cx="1996153" cy="2288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obert e. emery ph.d">
            <a:extLst>
              <a:ext uri="{FF2B5EF4-FFF2-40B4-BE49-F238E27FC236}">
                <a16:creationId xmlns:a16="http://schemas.microsoft.com/office/drawing/2014/main" id="{57EA34FF-8D50-45B9-945E-8491F2ED9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611" y="3569266"/>
            <a:ext cx="3137401" cy="235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F4F8C-8CEE-4D53-B63E-20E060C9CF64}"/>
              </a:ext>
            </a:extLst>
          </p:cNvPr>
          <p:cNvSpPr txBox="1"/>
          <p:nvPr/>
        </p:nvSpPr>
        <p:spPr>
          <a:xfrm>
            <a:off x="1079863" y="952227"/>
            <a:ext cx="8908868" cy="523220"/>
          </a:xfrm>
          <a:prstGeom prst="rect">
            <a:avLst/>
          </a:prstGeom>
          <a:noFill/>
        </p:spPr>
        <p:txBody>
          <a:bodyPr wrap="square" rtlCol="0">
            <a:spAutoFit/>
          </a:bodyPr>
          <a:lstStyle/>
          <a:p>
            <a:pPr algn="ctr"/>
            <a:r>
              <a:rPr lang="en-US" sz="2800" b="1" dirty="0"/>
              <a:t>ROWEN AND EMERY MISINFORMATION</a:t>
            </a:r>
          </a:p>
        </p:txBody>
      </p:sp>
      <p:pic>
        <p:nvPicPr>
          <p:cNvPr id="4" name="Picture 3">
            <a:extLst>
              <a:ext uri="{FF2B5EF4-FFF2-40B4-BE49-F238E27FC236}">
                <a16:creationId xmlns:a16="http://schemas.microsoft.com/office/drawing/2014/main" id="{71BC7736-C2A7-4576-A4FA-F9D0E7DF6348}"/>
              </a:ext>
            </a:extLst>
          </p:cNvPr>
          <p:cNvPicPr>
            <a:picLocks noChangeAspect="1"/>
          </p:cNvPicPr>
          <p:nvPr/>
        </p:nvPicPr>
        <p:blipFill>
          <a:blip r:embed="rId2"/>
          <a:stretch>
            <a:fillRect/>
          </a:stretch>
        </p:blipFill>
        <p:spPr>
          <a:xfrm>
            <a:off x="787578" y="2743447"/>
            <a:ext cx="10534913" cy="2022502"/>
          </a:xfrm>
          <a:prstGeom prst="rect">
            <a:avLst/>
          </a:prstGeom>
        </p:spPr>
      </p:pic>
    </p:spTree>
    <p:extLst>
      <p:ext uri="{BB962C8B-B14F-4D97-AF65-F5344CB8AC3E}">
        <p14:creationId xmlns:p14="http://schemas.microsoft.com/office/powerpoint/2010/main" val="368097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39645" y="415821"/>
            <a:ext cx="11495314" cy="1322696"/>
          </a:xfrm>
        </p:spPr>
        <p:txBody>
          <a:bodyPr anchor="b"/>
          <a:lstStyle/>
          <a:p>
            <a:pPr algn="ctr" eaLnBrk="1" hangingPunct="1"/>
            <a:r>
              <a:rPr lang="en-US" sz="2800" b="1" dirty="0"/>
              <a:t>IN FACT … </a:t>
            </a:r>
            <a:br>
              <a:rPr lang="en-US" sz="2800" b="1" dirty="0"/>
            </a:br>
            <a:br>
              <a:rPr lang="en-US" sz="2800" b="1" dirty="0"/>
            </a:br>
            <a:r>
              <a:rPr lang="en-US" sz="2400" b="1" dirty="0">
                <a:solidFill>
                  <a:schemeClr val="tx1"/>
                </a:solidFill>
              </a:rPr>
              <a:t>We found hundreds of articles in the professional literature of 38 countries …</a:t>
            </a:r>
          </a:p>
        </p:txBody>
      </p:sp>
      <p:sp>
        <p:nvSpPr>
          <p:cNvPr id="185347" name="Rectangle 3"/>
          <p:cNvSpPr>
            <a:spLocks noGrp="1" noChangeArrowheads="1"/>
          </p:cNvSpPr>
          <p:nvPr>
            <p:ph type="body" sz="half" idx="1"/>
          </p:nvPr>
        </p:nvSpPr>
        <p:spPr>
          <a:xfrm>
            <a:off x="2362200" y="1752600"/>
            <a:ext cx="2438400" cy="4525962"/>
          </a:xfrm>
        </p:spPr>
        <p:txBody>
          <a:bodyPr>
            <a:normAutofit fontScale="92500" lnSpcReduction="20000"/>
          </a:bodyPr>
          <a:lstStyle/>
          <a:p>
            <a:pPr eaLnBrk="1" hangingPunct="1">
              <a:lnSpc>
                <a:spcPct val="80000"/>
              </a:lnSpc>
            </a:pPr>
            <a:endParaRPr lang="en-US" b="1" dirty="0"/>
          </a:p>
          <a:p>
            <a:pPr eaLnBrk="1" hangingPunct="1">
              <a:lnSpc>
                <a:spcPct val="80000"/>
              </a:lnSpc>
            </a:pPr>
            <a:endParaRPr lang="en-US" b="1" dirty="0"/>
          </a:p>
          <a:p>
            <a:pPr eaLnBrk="1" hangingPunct="1">
              <a:lnSpc>
                <a:spcPct val="80000"/>
              </a:lnSpc>
              <a:buClr>
                <a:schemeClr val="tx1"/>
              </a:buClr>
              <a:buSzPct val="90000"/>
            </a:pPr>
            <a:r>
              <a:rPr lang="en-US" b="1" dirty="0"/>
              <a:t>Algeria</a:t>
            </a:r>
          </a:p>
          <a:p>
            <a:pPr eaLnBrk="1" hangingPunct="1">
              <a:lnSpc>
                <a:spcPct val="80000"/>
              </a:lnSpc>
              <a:buClr>
                <a:schemeClr val="tx1"/>
              </a:buClr>
              <a:buSzPct val="90000"/>
            </a:pPr>
            <a:r>
              <a:rPr lang="en-US" b="1" dirty="0"/>
              <a:t>Argentina</a:t>
            </a:r>
          </a:p>
          <a:p>
            <a:pPr eaLnBrk="1" hangingPunct="1">
              <a:lnSpc>
                <a:spcPct val="80000"/>
              </a:lnSpc>
              <a:buClr>
                <a:schemeClr val="tx1"/>
              </a:buClr>
              <a:buSzPct val="90000"/>
            </a:pPr>
            <a:r>
              <a:rPr lang="en-US" b="1" dirty="0"/>
              <a:t>Australia</a:t>
            </a:r>
          </a:p>
          <a:p>
            <a:pPr eaLnBrk="1" hangingPunct="1">
              <a:lnSpc>
                <a:spcPct val="80000"/>
              </a:lnSpc>
              <a:buClr>
                <a:schemeClr val="tx1"/>
              </a:buClr>
              <a:buSzPct val="90000"/>
            </a:pPr>
            <a:r>
              <a:rPr lang="en-US" b="1" dirty="0"/>
              <a:t>Austria</a:t>
            </a:r>
          </a:p>
          <a:p>
            <a:pPr eaLnBrk="1" hangingPunct="1">
              <a:lnSpc>
                <a:spcPct val="80000"/>
              </a:lnSpc>
              <a:buClr>
                <a:schemeClr val="tx1"/>
              </a:buClr>
              <a:buSzPct val="90000"/>
            </a:pPr>
            <a:r>
              <a:rPr lang="en-US" b="1" dirty="0"/>
              <a:t>Belgium</a:t>
            </a:r>
          </a:p>
          <a:p>
            <a:pPr eaLnBrk="1" hangingPunct="1">
              <a:lnSpc>
                <a:spcPct val="80000"/>
              </a:lnSpc>
              <a:buClr>
                <a:schemeClr val="tx1"/>
              </a:buClr>
              <a:buSzPct val="90000"/>
            </a:pPr>
            <a:r>
              <a:rPr lang="en-US" b="1" dirty="0"/>
              <a:t>Brazil</a:t>
            </a:r>
          </a:p>
          <a:p>
            <a:pPr eaLnBrk="1" hangingPunct="1">
              <a:lnSpc>
                <a:spcPct val="80000"/>
              </a:lnSpc>
              <a:buClr>
                <a:schemeClr val="tx1"/>
              </a:buClr>
              <a:buSzPct val="90000"/>
            </a:pPr>
            <a:r>
              <a:rPr lang="en-US" b="1" dirty="0"/>
              <a:t>Canada</a:t>
            </a:r>
          </a:p>
          <a:p>
            <a:pPr eaLnBrk="1" hangingPunct="1">
              <a:lnSpc>
                <a:spcPct val="80000"/>
              </a:lnSpc>
              <a:buClr>
                <a:schemeClr val="tx1"/>
              </a:buClr>
              <a:buSzPct val="90000"/>
            </a:pPr>
            <a:r>
              <a:rPr lang="en-US" b="1" dirty="0"/>
              <a:t>Columbia</a:t>
            </a:r>
          </a:p>
          <a:p>
            <a:pPr eaLnBrk="1" hangingPunct="1">
              <a:lnSpc>
                <a:spcPct val="80000"/>
              </a:lnSpc>
              <a:buClr>
                <a:schemeClr val="tx1"/>
              </a:buClr>
              <a:buSzPct val="90000"/>
            </a:pPr>
            <a:r>
              <a:rPr lang="en-US" b="1" dirty="0"/>
              <a:t>Chile</a:t>
            </a:r>
          </a:p>
          <a:p>
            <a:pPr eaLnBrk="1" hangingPunct="1">
              <a:lnSpc>
                <a:spcPct val="80000"/>
              </a:lnSpc>
              <a:buClr>
                <a:schemeClr val="tx1"/>
              </a:buClr>
              <a:buSzPct val="90000"/>
            </a:pPr>
            <a:r>
              <a:rPr lang="en-US" b="1" dirty="0"/>
              <a:t>Cuba</a:t>
            </a:r>
          </a:p>
          <a:p>
            <a:pPr eaLnBrk="1" hangingPunct="1">
              <a:lnSpc>
                <a:spcPct val="80000"/>
              </a:lnSpc>
              <a:buClr>
                <a:schemeClr val="tx1"/>
              </a:buClr>
              <a:buSzPct val="90000"/>
            </a:pPr>
            <a:r>
              <a:rPr lang="en-US" b="1" dirty="0"/>
              <a:t>Czech Republic</a:t>
            </a:r>
          </a:p>
          <a:p>
            <a:pPr eaLnBrk="1" hangingPunct="1">
              <a:lnSpc>
                <a:spcPct val="80000"/>
              </a:lnSpc>
              <a:buClr>
                <a:schemeClr val="tx1"/>
              </a:buClr>
              <a:buSzPct val="90000"/>
            </a:pPr>
            <a:r>
              <a:rPr lang="en-US" b="1" dirty="0"/>
              <a:t>Denmark</a:t>
            </a:r>
          </a:p>
          <a:p>
            <a:pPr eaLnBrk="1" hangingPunct="1">
              <a:lnSpc>
                <a:spcPct val="80000"/>
              </a:lnSpc>
              <a:buClr>
                <a:schemeClr val="tx1"/>
              </a:buClr>
              <a:buSzPct val="90000"/>
            </a:pPr>
            <a:r>
              <a:rPr lang="en-US" b="1" dirty="0"/>
              <a:t>Finland</a:t>
            </a:r>
          </a:p>
        </p:txBody>
      </p:sp>
      <p:sp>
        <p:nvSpPr>
          <p:cNvPr id="185348" name="Rectangle 4"/>
          <p:cNvSpPr>
            <a:spLocks noGrp="1" noChangeArrowheads="1"/>
          </p:cNvSpPr>
          <p:nvPr>
            <p:ph type="body" sz="half" idx="2"/>
          </p:nvPr>
        </p:nvSpPr>
        <p:spPr>
          <a:xfrm>
            <a:off x="7467600" y="1738517"/>
            <a:ext cx="2438400" cy="4540045"/>
          </a:xfrm>
        </p:spPr>
        <p:txBody>
          <a:bodyPr>
            <a:normAutofit/>
          </a:bodyPr>
          <a:lstStyle/>
          <a:p>
            <a:pPr>
              <a:lnSpc>
                <a:spcPct val="80000"/>
              </a:lnSpc>
            </a:pPr>
            <a:endParaRPr lang="en-US" b="1" dirty="0"/>
          </a:p>
          <a:p>
            <a:pPr>
              <a:lnSpc>
                <a:spcPct val="80000"/>
              </a:lnSpc>
            </a:pPr>
            <a:endParaRPr lang="en-US" b="1" dirty="0"/>
          </a:p>
          <a:p>
            <a:pPr>
              <a:lnSpc>
                <a:spcPct val="60000"/>
              </a:lnSpc>
              <a:buClr>
                <a:schemeClr val="tx1"/>
              </a:buClr>
              <a:buSzPct val="90000"/>
              <a:buFont typeface="Wingdings 3" panose="05040102010807070707" pitchFamily="18" charset="2"/>
              <a:buChar char=""/>
            </a:pPr>
            <a:r>
              <a:rPr lang="en-US" sz="1700" b="1" dirty="0"/>
              <a:t>Netherlands</a:t>
            </a:r>
          </a:p>
          <a:p>
            <a:pPr>
              <a:lnSpc>
                <a:spcPct val="60000"/>
              </a:lnSpc>
              <a:buClr>
                <a:schemeClr val="tx1"/>
              </a:buClr>
              <a:buSzPct val="90000"/>
              <a:buFont typeface="Wingdings 3" panose="05040102010807070707" pitchFamily="18" charset="2"/>
              <a:buChar char=""/>
            </a:pPr>
            <a:r>
              <a:rPr lang="en-US" sz="1700" b="1" dirty="0"/>
              <a:t>Norway</a:t>
            </a:r>
          </a:p>
          <a:p>
            <a:pPr>
              <a:lnSpc>
                <a:spcPct val="60000"/>
              </a:lnSpc>
              <a:buClr>
                <a:schemeClr val="tx1"/>
              </a:buClr>
              <a:buSzPct val="90000"/>
              <a:buFont typeface="Wingdings 3" panose="05040102010807070707" pitchFamily="18" charset="2"/>
              <a:buChar char=""/>
            </a:pPr>
            <a:r>
              <a:rPr lang="en-US" sz="1700" b="1" dirty="0"/>
              <a:t>Poland</a:t>
            </a:r>
          </a:p>
          <a:p>
            <a:pPr>
              <a:lnSpc>
                <a:spcPct val="60000"/>
              </a:lnSpc>
              <a:buClr>
                <a:schemeClr val="tx1"/>
              </a:buClr>
              <a:buSzPct val="90000"/>
              <a:buFont typeface="Wingdings 3" panose="05040102010807070707" pitchFamily="18" charset="2"/>
              <a:buChar char=""/>
            </a:pPr>
            <a:r>
              <a:rPr lang="en-US" sz="1700" b="1" dirty="0"/>
              <a:t>Portugal</a:t>
            </a:r>
          </a:p>
          <a:p>
            <a:pPr>
              <a:lnSpc>
                <a:spcPct val="60000"/>
              </a:lnSpc>
              <a:buClr>
                <a:schemeClr val="tx1"/>
              </a:buClr>
              <a:buSzPct val="90000"/>
              <a:buFont typeface="Wingdings 3" panose="05040102010807070707" pitchFamily="18" charset="2"/>
              <a:buChar char=""/>
            </a:pPr>
            <a:r>
              <a:rPr lang="en-US" sz="1700" b="1" dirty="0"/>
              <a:t>Romania</a:t>
            </a:r>
          </a:p>
          <a:p>
            <a:pPr>
              <a:lnSpc>
                <a:spcPct val="60000"/>
              </a:lnSpc>
              <a:buClr>
                <a:schemeClr val="tx1"/>
              </a:buClr>
              <a:buSzPct val="90000"/>
              <a:buFont typeface="Wingdings 3" panose="05040102010807070707" pitchFamily="18" charset="2"/>
              <a:buChar char=""/>
            </a:pPr>
            <a:r>
              <a:rPr lang="en-US" sz="1700" b="1" dirty="0"/>
              <a:t>South Africa</a:t>
            </a:r>
          </a:p>
          <a:p>
            <a:pPr>
              <a:lnSpc>
                <a:spcPct val="60000"/>
              </a:lnSpc>
              <a:buClr>
                <a:schemeClr val="tx1"/>
              </a:buClr>
              <a:buSzPct val="90000"/>
              <a:buFont typeface="Wingdings 3" panose="05040102010807070707" pitchFamily="18" charset="2"/>
              <a:buChar char=""/>
            </a:pPr>
            <a:r>
              <a:rPr lang="en-US" sz="1700" b="1" dirty="0"/>
              <a:t>Spain</a:t>
            </a:r>
          </a:p>
          <a:p>
            <a:pPr>
              <a:lnSpc>
                <a:spcPct val="60000"/>
              </a:lnSpc>
              <a:buClr>
                <a:schemeClr val="tx1"/>
              </a:buClr>
              <a:buSzPct val="90000"/>
              <a:buFont typeface="Wingdings 3" panose="05040102010807070707" pitchFamily="18" charset="2"/>
              <a:buChar char=""/>
            </a:pPr>
            <a:r>
              <a:rPr lang="en-US" sz="1700" b="1" dirty="0"/>
              <a:t>Sweden</a:t>
            </a:r>
          </a:p>
          <a:p>
            <a:pPr>
              <a:lnSpc>
                <a:spcPct val="60000"/>
              </a:lnSpc>
              <a:buClr>
                <a:schemeClr val="tx1"/>
              </a:buClr>
              <a:buSzPct val="90000"/>
              <a:buFont typeface="Wingdings 3" panose="05040102010807070707" pitchFamily="18" charset="2"/>
              <a:buChar char=""/>
            </a:pPr>
            <a:r>
              <a:rPr lang="en-US" sz="1700" b="1" dirty="0"/>
              <a:t>Switzerland</a:t>
            </a:r>
          </a:p>
          <a:p>
            <a:pPr>
              <a:lnSpc>
                <a:spcPct val="60000"/>
              </a:lnSpc>
              <a:buClr>
                <a:schemeClr val="tx1"/>
              </a:buClr>
              <a:buSzPct val="90000"/>
              <a:buFont typeface="Wingdings 3" panose="05040102010807070707" pitchFamily="18" charset="2"/>
              <a:buChar char=""/>
            </a:pPr>
            <a:r>
              <a:rPr lang="en-US" sz="1700" b="1" dirty="0"/>
              <a:t>Turkey</a:t>
            </a:r>
          </a:p>
          <a:p>
            <a:pPr>
              <a:lnSpc>
                <a:spcPct val="60000"/>
              </a:lnSpc>
              <a:buClr>
                <a:schemeClr val="tx1"/>
              </a:buClr>
              <a:buSzPct val="90000"/>
              <a:buFont typeface="Wingdings 3" panose="05040102010807070707" pitchFamily="18" charset="2"/>
              <a:buChar char=""/>
            </a:pPr>
            <a:r>
              <a:rPr lang="en-US" sz="1700" b="1" dirty="0"/>
              <a:t>United Kingdom</a:t>
            </a:r>
          </a:p>
          <a:p>
            <a:pPr>
              <a:lnSpc>
                <a:spcPct val="60000"/>
              </a:lnSpc>
              <a:buClr>
                <a:schemeClr val="tx1"/>
              </a:buClr>
              <a:buSzPct val="90000"/>
              <a:buFont typeface="Wingdings 3" panose="05040102010807070707" pitchFamily="18" charset="2"/>
              <a:buChar char=""/>
            </a:pPr>
            <a:r>
              <a:rPr lang="en-US" sz="1700" b="1" dirty="0"/>
              <a:t>United States</a:t>
            </a:r>
            <a:r>
              <a:rPr lang="en-US" sz="1700" dirty="0"/>
              <a:t> </a:t>
            </a:r>
          </a:p>
        </p:txBody>
      </p:sp>
      <p:sp>
        <p:nvSpPr>
          <p:cNvPr id="5" name="Rectangle 3"/>
          <p:cNvSpPr txBox="1">
            <a:spLocks noChangeArrowheads="1"/>
          </p:cNvSpPr>
          <p:nvPr/>
        </p:nvSpPr>
        <p:spPr bwMode="auto">
          <a:xfrm>
            <a:off x="4956633" y="1724434"/>
            <a:ext cx="1992811" cy="45400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lnSpc>
                <a:spcPct val="80000"/>
              </a:lnSpc>
              <a:spcBef>
                <a:spcPct val="20000"/>
              </a:spcBef>
              <a:spcAft>
                <a:spcPct val="0"/>
              </a:spcAft>
              <a:buFontTx/>
              <a:buChar char="•"/>
              <a:defRPr/>
            </a:pPr>
            <a:endParaRPr lang="en-US" b="1" kern="0" dirty="0"/>
          </a:p>
          <a:p>
            <a:pPr marL="342900" indent="-342900" defTabSz="914400" fontAlgn="base">
              <a:lnSpc>
                <a:spcPct val="80000"/>
              </a:lnSpc>
              <a:spcBef>
                <a:spcPct val="20000"/>
              </a:spcBef>
              <a:spcAft>
                <a:spcPct val="0"/>
              </a:spcAft>
              <a:buFont typeface="Century Gothic" panose="020B0502020202020204" pitchFamily="34" charset="0"/>
              <a:buChar char="►"/>
              <a:defRPr/>
            </a:pPr>
            <a:endParaRPr lang="en-US" b="1" kern="0" dirty="0"/>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kern="0" dirty="0"/>
              <a:t>France</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kern="0" dirty="0"/>
              <a:t>Germany</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kern="0" dirty="0"/>
              <a:t>Hong Kong</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kern="0" dirty="0"/>
              <a:t>India</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kern="0" dirty="0"/>
              <a:t>Israel</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Italy</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Japan</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Latvia</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Lithuania</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Malaysia</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Malta</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Mexico</a:t>
            </a:r>
          </a:p>
          <a:p>
            <a:pPr marL="342900" indent="-342900" defTabSz="914400" fontAlgn="base">
              <a:lnSpc>
                <a:spcPct val="60000"/>
              </a:lnSpc>
              <a:spcBef>
                <a:spcPts val="1000"/>
              </a:spcBef>
              <a:spcAft>
                <a:spcPct val="0"/>
              </a:spcAft>
              <a:buFont typeface="Century Gothic" panose="020B0502020202020204" pitchFamily="34" charset="0"/>
              <a:buChar char="►"/>
              <a:defRPr/>
            </a:pPr>
            <a:r>
              <a:rPr lang="en-US" sz="1700" b="1" dirty="0"/>
              <a:t>Morocco</a:t>
            </a:r>
          </a:p>
          <a:p>
            <a:pPr defTabSz="914400" fontAlgn="base">
              <a:lnSpc>
                <a:spcPct val="80000"/>
              </a:lnSpc>
              <a:spcBef>
                <a:spcPct val="20000"/>
              </a:spcBef>
              <a:spcAft>
                <a:spcPct val="0"/>
              </a:spcAft>
              <a:defRPr/>
            </a:pPr>
            <a:endParaRPr lang="en-US" b="1" dirty="0"/>
          </a:p>
          <a:p>
            <a:pPr marL="342900" indent="-342900" defTabSz="914400" fontAlgn="base">
              <a:lnSpc>
                <a:spcPct val="80000"/>
              </a:lnSpc>
              <a:spcBef>
                <a:spcPct val="20000"/>
              </a:spcBef>
              <a:spcAft>
                <a:spcPct val="0"/>
              </a:spcAft>
              <a:buFontTx/>
              <a:buChar char="•"/>
              <a:defRPr/>
            </a:pPr>
            <a:endParaRPr lang="en-US" b="1" kern="0" dirty="0"/>
          </a:p>
        </p:txBody>
      </p:sp>
    </p:spTree>
    <p:extLst>
      <p:ext uri="{BB962C8B-B14F-4D97-AF65-F5344CB8AC3E}">
        <p14:creationId xmlns:p14="http://schemas.microsoft.com/office/powerpoint/2010/main" val="404977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7D2DA-01E7-43D4-98AE-AC2E5F7A6435}"/>
              </a:ext>
            </a:extLst>
          </p:cNvPr>
          <p:cNvPicPr>
            <a:picLocks noChangeAspect="1"/>
          </p:cNvPicPr>
          <p:nvPr/>
        </p:nvPicPr>
        <p:blipFill>
          <a:blip r:embed="rId2"/>
          <a:stretch>
            <a:fillRect/>
          </a:stretch>
        </p:blipFill>
        <p:spPr>
          <a:xfrm>
            <a:off x="777365" y="1180164"/>
            <a:ext cx="10724095" cy="4325280"/>
          </a:xfrm>
          <a:prstGeom prst="rect">
            <a:avLst/>
          </a:prstGeom>
        </p:spPr>
      </p:pic>
    </p:spTree>
    <p:extLst>
      <p:ext uri="{BB962C8B-B14F-4D97-AF65-F5344CB8AC3E}">
        <p14:creationId xmlns:p14="http://schemas.microsoft.com/office/powerpoint/2010/main" val="3574569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D9FE3-4809-4D0D-95C4-7C7C7F527981}"/>
              </a:ext>
            </a:extLst>
          </p:cNvPr>
          <p:cNvPicPr>
            <a:picLocks noChangeAspect="1"/>
          </p:cNvPicPr>
          <p:nvPr/>
        </p:nvPicPr>
        <p:blipFill>
          <a:blip r:embed="rId2"/>
          <a:stretch>
            <a:fillRect/>
          </a:stretch>
        </p:blipFill>
        <p:spPr>
          <a:xfrm>
            <a:off x="971817" y="910437"/>
            <a:ext cx="10407863" cy="4855001"/>
          </a:xfrm>
          <a:prstGeom prst="rect">
            <a:avLst/>
          </a:prstGeom>
        </p:spPr>
      </p:pic>
    </p:spTree>
    <p:extLst>
      <p:ext uri="{BB962C8B-B14F-4D97-AF65-F5344CB8AC3E}">
        <p14:creationId xmlns:p14="http://schemas.microsoft.com/office/powerpoint/2010/main" val="212584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E1160-AA59-43B1-AF13-E94B9F883850}"/>
              </a:ext>
            </a:extLst>
          </p:cNvPr>
          <p:cNvSpPr txBox="1"/>
          <p:nvPr/>
        </p:nvSpPr>
        <p:spPr>
          <a:xfrm>
            <a:off x="6174948" y="2292719"/>
            <a:ext cx="495156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MORGAN SHAW, PSY.D.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Editor of Special 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entury Gothic" panose="020B0502020202020204"/>
                <a:ea typeface="+mn-ea"/>
                <a:cs typeface="+mn-cs"/>
              </a:rPr>
              <a:t>Journal of Child Custody</a:t>
            </a: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2" descr="Morgan Shaw, PsyD, Psychologist in San Diego">
            <a:extLst>
              <a:ext uri="{FF2B5EF4-FFF2-40B4-BE49-F238E27FC236}">
                <a16:creationId xmlns:a16="http://schemas.microsoft.com/office/drawing/2014/main" id="{A2873779-A0FE-4D0A-849F-7B9EFE23A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1624284"/>
            <a:ext cx="278892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5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F4F8C-8CEE-4D53-B63E-20E060C9CF64}"/>
              </a:ext>
            </a:extLst>
          </p:cNvPr>
          <p:cNvSpPr txBox="1"/>
          <p:nvPr/>
        </p:nvSpPr>
        <p:spPr>
          <a:xfrm>
            <a:off x="1079863" y="952227"/>
            <a:ext cx="8908868" cy="523220"/>
          </a:xfrm>
          <a:prstGeom prst="rect">
            <a:avLst/>
          </a:prstGeom>
          <a:noFill/>
        </p:spPr>
        <p:txBody>
          <a:bodyPr wrap="square" rtlCol="0">
            <a:spAutoFit/>
          </a:bodyPr>
          <a:lstStyle/>
          <a:p>
            <a:pPr algn="ctr"/>
            <a:r>
              <a:rPr lang="en-US" sz="2800" b="1" dirty="0"/>
              <a:t>MORGAN SHAW MISINFORMATION</a:t>
            </a:r>
          </a:p>
        </p:txBody>
      </p:sp>
      <p:sp>
        <p:nvSpPr>
          <p:cNvPr id="2" name="TextBox 1">
            <a:extLst>
              <a:ext uri="{FF2B5EF4-FFF2-40B4-BE49-F238E27FC236}">
                <a16:creationId xmlns:a16="http://schemas.microsoft.com/office/drawing/2014/main" id="{F64F14A2-0C71-4185-988C-EF1819EAC192}"/>
              </a:ext>
            </a:extLst>
          </p:cNvPr>
          <p:cNvSpPr txBox="1"/>
          <p:nvPr/>
        </p:nvSpPr>
        <p:spPr>
          <a:xfrm>
            <a:off x="2850964" y="3013501"/>
            <a:ext cx="5683431" cy="830997"/>
          </a:xfrm>
          <a:prstGeom prst="rect">
            <a:avLst/>
          </a:prstGeom>
          <a:noFill/>
        </p:spPr>
        <p:txBody>
          <a:bodyPr wrap="square" rtlCol="0">
            <a:spAutoFit/>
          </a:bodyPr>
          <a:lstStyle/>
          <a:p>
            <a:r>
              <a:rPr lang="en-US" sz="2400" b="1" dirty="0"/>
              <a:t>Richard Gardner “was implicated as being a proponent of pedophilia.”</a:t>
            </a:r>
          </a:p>
        </p:txBody>
      </p:sp>
    </p:spTree>
    <p:extLst>
      <p:ext uri="{BB962C8B-B14F-4D97-AF65-F5344CB8AC3E}">
        <p14:creationId xmlns:p14="http://schemas.microsoft.com/office/powerpoint/2010/main" val="2619603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F4F8C-8CEE-4D53-B63E-20E060C9CF64}"/>
              </a:ext>
            </a:extLst>
          </p:cNvPr>
          <p:cNvSpPr txBox="1"/>
          <p:nvPr/>
        </p:nvSpPr>
        <p:spPr>
          <a:xfrm>
            <a:off x="1079863" y="952227"/>
            <a:ext cx="8908868" cy="523220"/>
          </a:xfrm>
          <a:prstGeom prst="rect">
            <a:avLst/>
          </a:prstGeom>
          <a:noFill/>
        </p:spPr>
        <p:txBody>
          <a:bodyPr wrap="square" rtlCol="0">
            <a:spAutoFit/>
          </a:bodyPr>
          <a:lstStyle/>
          <a:p>
            <a:pPr algn="ctr"/>
            <a:r>
              <a:rPr lang="en-US" sz="2800" b="1" dirty="0"/>
              <a:t>RICHARD GARDNER ACTUALLY SAID …</a:t>
            </a:r>
          </a:p>
        </p:txBody>
      </p:sp>
      <p:sp>
        <p:nvSpPr>
          <p:cNvPr id="2" name="TextBox 1">
            <a:extLst>
              <a:ext uri="{FF2B5EF4-FFF2-40B4-BE49-F238E27FC236}">
                <a16:creationId xmlns:a16="http://schemas.microsoft.com/office/drawing/2014/main" id="{F64F14A2-0C71-4185-988C-EF1819EAC192}"/>
              </a:ext>
            </a:extLst>
          </p:cNvPr>
          <p:cNvSpPr txBox="1"/>
          <p:nvPr/>
        </p:nvSpPr>
        <p:spPr>
          <a:xfrm>
            <a:off x="1297577" y="2281985"/>
            <a:ext cx="9326880" cy="3416320"/>
          </a:xfrm>
          <a:prstGeom prst="rect">
            <a:avLst/>
          </a:prstGeom>
          <a:noFill/>
        </p:spPr>
        <p:txBody>
          <a:bodyPr wrap="square" rtlCol="0">
            <a:spAutoFit/>
          </a:bodyPr>
          <a:lstStyle/>
          <a:p>
            <a:r>
              <a:rPr lang="en-US" sz="2400" b="1" dirty="0"/>
              <a:t>“I consider pedophilia to be a psychiatric disorder, an abominable exploitation of children.  I have never supported a pedophile in his (or her) quest for primary child custody.”</a:t>
            </a:r>
          </a:p>
          <a:p>
            <a:endParaRPr lang="en-US" sz="2400" b="1" dirty="0"/>
          </a:p>
          <a:p>
            <a:r>
              <a:rPr lang="en-US" sz="2400" b="1" dirty="0"/>
              <a:t>“I believe that pedophilia is a bad thing for society.  I do believe, however, that pedophilia, like all other forms of atypical sexuality, is part of the human repertoire and that all humans are born with the potential to develop any of the form of atypical sexuality”</a:t>
            </a:r>
          </a:p>
        </p:txBody>
      </p:sp>
    </p:spTree>
    <p:extLst>
      <p:ext uri="{BB962C8B-B14F-4D97-AF65-F5344CB8AC3E}">
        <p14:creationId xmlns:p14="http://schemas.microsoft.com/office/powerpoint/2010/main" val="2974571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E567-F56A-457B-9EE4-EFCEEEEB2498}"/>
              </a:ext>
            </a:extLst>
          </p:cNvPr>
          <p:cNvSpPr>
            <a:spLocks noGrp="1"/>
          </p:cNvSpPr>
          <p:nvPr>
            <p:ph type="title"/>
          </p:nvPr>
        </p:nvSpPr>
        <p:spPr>
          <a:xfrm>
            <a:off x="646111" y="801064"/>
            <a:ext cx="9404723" cy="618436"/>
          </a:xfrm>
        </p:spPr>
        <p:txBody>
          <a:bodyPr/>
          <a:lstStyle/>
          <a:p>
            <a:pPr algn="ctr"/>
            <a:r>
              <a:rPr lang="en-US" sz="2800" b="1" dirty="0"/>
              <a:t>PUBLISHER OF </a:t>
            </a:r>
            <a:r>
              <a:rPr lang="en-US" sz="2800" b="1" i="1" dirty="0"/>
              <a:t>JOURNAL OF CHILD CUSTODY </a:t>
            </a:r>
            <a:r>
              <a:rPr lang="en-US" sz="2800" b="1" dirty="0"/>
              <a:t>SAYS …</a:t>
            </a:r>
          </a:p>
        </p:txBody>
      </p:sp>
      <p:sp>
        <p:nvSpPr>
          <p:cNvPr id="3" name="Content Placeholder 2">
            <a:extLst>
              <a:ext uri="{FF2B5EF4-FFF2-40B4-BE49-F238E27FC236}">
                <a16:creationId xmlns:a16="http://schemas.microsoft.com/office/drawing/2014/main" id="{92C89D63-BE59-457C-A79A-08340E6E0F94}"/>
              </a:ext>
            </a:extLst>
          </p:cNvPr>
          <p:cNvSpPr>
            <a:spLocks noGrp="1"/>
          </p:cNvSpPr>
          <p:nvPr>
            <p:ph idx="1"/>
          </p:nvPr>
        </p:nvSpPr>
        <p:spPr/>
        <p:txBody>
          <a:bodyPr>
            <a:normAutofit/>
          </a:bodyPr>
          <a:lstStyle/>
          <a:p>
            <a:pPr marL="0" indent="0">
              <a:buNone/>
            </a:pPr>
            <a:r>
              <a:rPr lang="en-US" sz="2400" b="1" dirty="0"/>
              <a:t>“Taylor &amp; Francis, our agents, and our licensors make no representations or warranties whatsoever as to the accuracy, completeness, or suitability for any purpose of the Content.  Any opinions and views expressed in this publication are the opinions and views of the authors, and are not the views of or endorsed by Taylor &amp; Francis.  The accuracy of the Content should not be relied upon and should be independently verified with primary sources of information.” </a:t>
            </a:r>
          </a:p>
        </p:txBody>
      </p:sp>
    </p:spTree>
    <p:extLst>
      <p:ext uri="{BB962C8B-B14F-4D97-AF65-F5344CB8AC3E}">
        <p14:creationId xmlns:p14="http://schemas.microsoft.com/office/powerpoint/2010/main" val="36604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6"/>
            <a:ext cx="8946541" cy="3298439"/>
          </a:xfrm>
        </p:spPr>
        <p:txBody>
          <a:bodyPr>
            <a:normAutofit/>
          </a:bodyPr>
          <a:lstStyle/>
          <a:p>
            <a:pPr marL="0" indent="0" algn="ctr">
              <a:buNone/>
            </a:pPr>
            <a:r>
              <a:rPr lang="en-US" sz="3600" b="1" dirty="0"/>
              <a:t>WHAT CAN PRACTITIONERS, LAWYERS,</a:t>
            </a:r>
          </a:p>
          <a:p>
            <a:pPr marL="0" indent="0" algn="ctr">
              <a:buNone/>
            </a:pPr>
            <a:r>
              <a:rPr lang="en-US" sz="3600" b="1" dirty="0"/>
              <a:t>RESEARCHERS, AND TARGETED PARENTS AND GRANDPARENTS </a:t>
            </a:r>
          </a:p>
          <a:p>
            <a:pPr marL="0" indent="0" algn="ctr">
              <a:buNone/>
            </a:pPr>
            <a:r>
              <a:rPr lang="en-US" sz="3600" b="1" dirty="0"/>
              <a:t>DO ABOUT MISINFORMATION?</a:t>
            </a:r>
            <a:endParaRPr lang="en-US" sz="3600" b="1" i="1" dirty="0"/>
          </a:p>
        </p:txBody>
      </p:sp>
    </p:spTree>
    <p:extLst>
      <p:ext uri="{BB962C8B-B14F-4D97-AF65-F5344CB8AC3E}">
        <p14:creationId xmlns:p14="http://schemas.microsoft.com/office/powerpoint/2010/main" val="2016934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6"/>
            <a:ext cx="8946541" cy="3298439"/>
          </a:xfrm>
        </p:spPr>
        <p:txBody>
          <a:bodyPr>
            <a:normAutofit lnSpcReduction="10000"/>
          </a:bodyPr>
          <a:lstStyle/>
          <a:p>
            <a:r>
              <a:rPr lang="en-US" sz="2800" b="1" dirty="0"/>
              <a:t>WRITE A LETTER TO THE EDITOR</a:t>
            </a:r>
          </a:p>
          <a:p>
            <a:endParaRPr lang="en-US" b="1" dirty="0"/>
          </a:p>
          <a:p>
            <a:r>
              <a:rPr lang="en-US" sz="2400" b="1" i="1" dirty="0"/>
              <a:t>Monitor on Psychology</a:t>
            </a:r>
          </a:p>
          <a:p>
            <a:endParaRPr lang="en-US" sz="2400" b="1" i="1" dirty="0"/>
          </a:p>
          <a:p>
            <a:r>
              <a:rPr lang="en-US" sz="2400" b="1" i="1" dirty="0">
                <a:ea typeface="Calibri" panose="020F0502020204030204" pitchFamily="34" charset="0"/>
                <a:cs typeface="Times New Roman" panose="02020603050405020304" pitchFamily="18" charset="0"/>
              </a:rPr>
              <a:t>Clinical Psychiatry News </a:t>
            </a:r>
          </a:p>
          <a:p>
            <a:endParaRPr lang="en-US" sz="2400" b="1" i="1" dirty="0">
              <a:ea typeface="Calibri" panose="020F0502020204030204" pitchFamily="34" charset="0"/>
              <a:cs typeface="Times New Roman" panose="02020603050405020304" pitchFamily="18" charset="0"/>
            </a:endParaRPr>
          </a:p>
          <a:p>
            <a:r>
              <a:rPr lang="en-US" sz="2400" b="1" i="1" dirty="0">
                <a:cs typeface="Times New Roman" panose="02020603050405020304" pitchFamily="18" charset="0"/>
              </a:rPr>
              <a:t>Journal of Forensic Sciences</a:t>
            </a:r>
            <a:endParaRPr lang="en-US" sz="2400" b="1" i="1" dirty="0"/>
          </a:p>
        </p:txBody>
      </p:sp>
    </p:spTree>
    <p:extLst>
      <p:ext uri="{BB962C8B-B14F-4D97-AF65-F5344CB8AC3E}">
        <p14:creationId xmlns:p14="http://schemas.microsoft.com/office/powerpoint/2010/main" val="1655272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7"/>
            <a:ext cx="8946541" cy="2506556"/>
          </a:xfrm>
        </p:spPr>
        <p:txBody>
          <a:bodyPr/>
          <a:lstStyle/>
          <a:p>
            <a:r>
              <a:rPr lang="en-US" sz="2800" b="1" dirty="0"/>
              <a:t>MAKE A FORMAL COMPLAINT TO THE PUBLISHER</a:t>
            </a:r>
          </a:p>
          <a:p>
            <a:endParaRPr lang="en-US" b="1" dirty="0"/>
          </a:p>
          <a:p>
            <a:r>
              <a:rPr lang="en-US" sz="2400" b="1" dirty="0" err="1">
                <a:ea typeface="Calibri" panose="020F0502020204030204" pitchFamily="34" charset="0"/>
                <a:cs typeface="Times New Roman" panose="02020603050405020304" pitchFamily="18" charset="0"/>
              </a:rPr>
              <a:t>Norstedts</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Juridik</a:t>
            </a:r>
            <a:r>
              <a:rPr lang="en-US" sz="2400" b="1" dirty="0">
                <a:ea typeface="Calibri" panose="020F0502020204030204" pitchFamily="34" charset="0"/>
                <a:cs typeface="Times New Roman" panose="02020603050405020304" pitchFamily="18" charset="0"/>
              </a:rPr>
              <a:t> </a:t>
            </a:r>
          </a:p>
          <a:p>
            <a:endParaRPr lang="en-US" sz="2400" b="1" dirty="0">
              <a:ea typeface="Calibri" panose="020F0502020204030204" pitchFamily="34" charset="0"/>
              <a:cs typeface="Times New Roman" panose="02020603050405020304" pitchFamily="18" charset="0"/>
            </a:endParaRPr>
          </a:p>
          <a:p>
            <a:r>
              <a:rPr lang="en-US" sz="2400" b="1" dirty="0">
                <a:ea typeface="Calibri" panose="020F0502020204030204" pitchFamily="34" charset="0"/>
                <a:cs typeface="Times New Roman" panose="02020603050405020304" pitchFamily="18" charset="0"/>
              </a:rPr>
              <a:t>American Psychological Association </a:t>
            </a:r>
            <a:endParaRPr lang="en-US" sz="2400" b="1" dirty="0"/>
          </a:p>
        </p:txBody>
      </p:sp>
    </p:spTree>
    <p:extLst>
      <p:ext uri="{BB962C8B-B14F-4D97-AF65-F5344CB8AC3E}">
        <p14:creationId xmlns:p14="http://schemas.microsoft.com/office/powerpoint/2010/main" val="846638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1996368"/>
            <a:ext cx="8946541" cy="3986409"/>
          </a:xfrm>
        </p:spPr>
        <p:txBody>
          <a:bodyPr>
            <a:normAutofit fontScale="47500" lnSpcReduction="20000"/>
          </a:bodyPr>
          <a:lstStyle/>
          <a:p>
            <a:r>
              <a:rPr lang="en-US" sz="5900" b="1" dirty="0"/>
              <a:t>PUBLISH A REBUTTAL IN THE SAME JOURNAL</a:t>
            </a:r>
          </a:p>
          <a:p>
            <a:endParaRPr lang="en-US" sz="5900" b="1" dirty="0"/>
          </a:p>
          <a:p>
            <a:r>
              <a:rPr lang="en-US" sz="5100" b="1" i="1" dirty="0"/>
              <a:t>Journal of American Academy of Psychiatry and the Law</a:t>
            </a:r>
          </a:p>
          <a:p>
            <a:endParaRPr lang="en-US" sz="5100" b="1" i="1" dirty="0">
              <a:cs typeface="Times New Roman" panose="02020603050405020304" pitchFamily="18" charset="0"/>
            </a:endParaRPr>
          </a:p>
          <a:p>
            <a:r>
              <a:rPr lang="en-US" sz="5100" b="1" i="1" dirty="0">
                <a:cs typeface="Times New Roman" panose="02020603050405020304" pitchFamily="18" charset="0"/>
              </a:rPr>
              <a:t>American Journal of Family Therapy</a:t>
            </a:r>
          </a:p>
          <a:p>
            <a:endParaRPr lang="en-US" sz="5100" b="1" i="1" dirty="0">
              <a:cs typeface="Times New Roman" panose="02020603050405020304" pitchFamily="18" charset="0"/>
            </a:endParaRPr>
          </a:p>
          <a:p>
            <a:r>
              <a:rPr lang="en-US" sz="5100" b="1" i="1" dirty="0">
                <a:cs typeface="Times New Roman" panose="02020603050405020304" pitchFamily="18" charset="0"/>
              </a:rPr>
              <a:t>Children and Youth Services Review</a:t>
            </a:r>
          </a:p>
          <a:p>
            <a:endParaRPr lang="en-US" sz="5100" b="1" i="1" dirty="0">
              <a:cs typeface="Times New Roman" panose="02020603050405020304" pitchFamily="18" charset="0"/>
            </a:endParaRPr>
          </a:p>
          <a:p>
            <a:r>
              <a:rPr lang="en-US" sz="5100" b="1" i="1" dirty="0">
                <a:cs typeface="Times New Roman" panose="02020603050405020304" pitchFamily="18" charset="0"/>
              </a:rPr>
              <a:t>Family Court Review</a:t>
            </a:r>
          </a:p>
          <a:p>
            <a:endParaRPr lang="en-US" sz="2400" b="1" i="1" dirty="0"/>
          </a:p>
        </p:txBody>
      </p:sp>
    </p:spTree>
    <p:extLst>
      <p:ext uri="{BB962C8B-B14F-4D97-AF65-F5344CB8AC3E}">
        <p14:creationId xmlns:p14="http://schemas.microsoft.com/office/powerpoint/2010/main" val="3377717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7"/>
            <a:ext cx="8946541" cy="2506556"/>
          </a:xfrm>
        </p:spPr>
        <p:txBody>
          <a:bodyPr>
            <a:normAutofit/>
          </a:bodyPr>
          <a:lstStyle/>
          <a:p>
            <a:r>
              <a:rPr lang="en-US" sz="2800" b="1" dirty="0"/>
              <a:t>CREATE A BLOG</a:t>
            </a:r>
          </a:p>
          <a:p>
            <a:endParaRPr lang="en-US" b="1" dirty="0"/>
          </a:p>
          <a:p>
            <a:r>
              <a:rPr lang="en-US" sz="2400" b="1" i="1" dirty="0"/>
              <a:t>For Example, “Fake News about Parental Alienation”</a:t>
            </a:r>
            <a:endParaRPr lang="en-US" sz="2400" b="1" i="1" dirty="0">
              <a:cs typeface="Times New Roman" panose="02020603050405020304" pitchFamily="18" charset="0"/>
            </a:endParaRPr>
          </a:p>
          <a:p>
            <a:endParaRPr lang="en-US" sz="2400" b="1" i="1" dirty="0"/>
          </a:p>
        </p:txBody>
      </p:sp>
    </p:spTree>
    <p:extLst>
      <p:ext uri="{BB962C8B-B14F-4D97-AF65-F5344CB8AC3E}">
        <p14:creationId xmlns:p14="http://schemas.microsoft.com/office/powerpoint/2010/main" val="374181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E1160-AA59-43B1-AF13-E94B9F883850}"/>
              </a:ext>
            </a:extLst>
          </p:cNvPr>
          <p:cNvSpPr txBox="1"/>
          <p:nvPr/>
        </p:nvSpPr>
        <p:spPr>
          <a:xfrm>
            <a:off x="6296869" y="1687728"/>
            <a:ext cx="4951562" cy="2862322"/>
          </a:xfrm>
          <a:prstGeom prst="rect">
            <a:avLst/>
          </a:prstGeom>
          <a:noFill/>
        </p:spPr>
        <p:txBody>
          <a:bodyPr wrap="square" rtlCol="0">
            <a:spAutoFit/>
          </a:bodyPr>
          <a:lstStyle/>
          <a:p>
            <a:r>
              <a:rPr lang="en-US" sz="2000" b="1" dirty="0"/>
              <a:t>JOYANNA L. SILBERG, PH.D.</a:t>
            </a:r>
          </a:p>
          <a:p>
            <a:endParaRPr lang="en-US" sz="2000" b="1" dirty="0"/>
          </a:p>
          <a:p>
            <a:r>
              <a:rPr lang="en-US" sz="2000" b="1" dirty="0"/>
              <a:t>Psychology Consultant</a:t>
            </a:r>
          </a:p>
          <a:p>
            <a:r>
              <a:rPr lang="en-US" sz="2000" b="1" dirty="0"/>
              <a:t>Sheppard Pratt Hospital</a:t>
            </a:r>
          </a:p>
          <a:p>
            <a:r>
              <a:rPr lang="en-US" sz="2000" b="1" dirty="0"/>
              <a:t>Baltimore, Maryland</a:t>
            </a:r>
          </a:p>
          <a:p>
            <a:endParaRPr lang="en-US" sz="2000" b="1" dirty="0"/>
          </a:p>
          <a:p>
            <a:r>
              <a:rPr lang="en-US" sz="2000" b="1" dirty="0"/>
              <a:t>Executive Vice-President</a:t>
            </a:r>
          </a:p>
          <a:p>
            <a:r>
              <a:rPr lang="en-US" sz="2000" b="1" dirty="0"/>
              <a:t>Leadership Council on Child Abuse and Interpersonal Violence</a:t>
            </a:r>
          </a:p>
        </p:txBody>
      </p:sp>
      <p:pic>
        <p:nvPicPr>
          <p:cNvPr id="5" name="Picture 4">
            <a:extLst>
              <a:ext uri="{FF2B5EF4-FFF2-40B4-BE49-F238E27FC236}">
                <a16:creationId xmlns:a16="http://schemas.microsoft.com/office/drawing/2014/main" id="{0F273116-4B86-446B-A6F8-60906E06B37D}"/>
              </a:ext>
            </a:extLst>
          </p:cNvPr>
          <p:cNvPicPr>
            <a:picLocks noChangeAspect="1"/>
          </p:cNvPicPr>
          <p:nvPr/>
        </p:nvPicPr>
        <p:blipFill>
          <a:blip r:embed="rId2"/>
          <a:stretch>
            <a:fillRect/>
          </a:stretch>
        </p:blipFill>
        <p:spPr>
          <a:xfrm>
            <a:off x="1132570" y="1492370"/>
            <a:ext cx="4050380" cy="3243531"/>
          </a:xfrm>
          <a:prstGeom prst="rect">
            <a:avLst/>
          </a:prstGeom>
        </p:spPr>
      </p:pic>
    </p:spTree>
    <p:extLst>
      <p:ext uri="{BB962C8B-B14F-4D97-AF65-F5344CB8AC3E}">
        <p14:creationId xmlns:p14="http://schemas.microsoft.com/office/powerpoint/2010/main" val="3359349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7"/>
            <a:ext cx="8946541" cy="2506556"/>
          </a:xfrm>
        </p:spPr>
        <p:txBody>
          <a:bodyPr>
            <a:normAutofit/>
          </a:bodyPr>
          <a:lstStyle/>
          <a:p>
            <a:r>
              <a:rPr lang="en-US" sz="2800" b="1" dirty="0"/>
              <a:t>FILE A FORMAL ETHICS COMPLAINT</a:t>
            </a:r>
          </a:p>
          <a:p>
            <a:endParaRPr lang="en-US" b="1" dirty="0"/>
          </a:p>
          <a:p>
            <a:r>
              <a:rPr lang="en-US" sz="2400" b="1" dirty="0"/>
              <a:t>American Psychological Association </a:t>
            </a:r>
          </a:p>
          <a:p>
            <a:endParaRPr lang="en-US" sz="2400" b="1" dirty="0"/>
          </a:p>
          <a:p>
            <a:r>
              <a:rPr lang="en-US" sz="2400" b="1" dirty="0">
                <a:cs typeface="Times New Roman" panose="02020603050405020304" pitchFamily="18" charset="0"/>
              </a:rPr>
              <a:t>State Board of Psychology</a:t>
            </a:r>
          </a:p>
          <a:p>
            <a:endParaRPr lang="en-US" sz="2400" b="1" i="1" dirty="0"/>
          </a:p>
        </p:txBody>
      </p:sp>
    </p:spTree>
    <p:extLst>
      <p:ext uri="{BB962C8B-B14F-4D97-AF65-F5344CB8AC3E}">
        <p14:creationId xmlns:p14="http://schemas.microsoft.com/office/powerpoint/2010/main" val="3239877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7"/>
            <a:ext cx="8946541" cy="2506556"/>
          </a:xfrm>
        </p:spPr>
        <p:txBody>
          <a:bodyPr>
            <a:normAutofit/>
          </a:bodyPr>
          <a:lstStyle/>
          <a:p>
            <a:r>
              <a:rPr lang="en-US" sz="2800" b="1" dirty="0"/>
              <a:t>MEET WITH YOUR CONGRESSMAN</a:t>
            </a:r>
          </a:p>
          <a:p>
            <a:endParaRPr lang="en-US" b="1" dirty="0"/>
          </a:p>
          <a:p>
            <a:r>
              <a:rPr lang="en-US" sz="2400" b="1" dirty="0">
                <a:ea typeface="Calibri" panose="020F0502020204030204" pitchFamily="34" charset="0"/>
                <a:cs typeface="Times New Roman" panose="02020603050405020304" pitchFamily="18" charset="0"/>
              </a:rPr>
              <a:t>U.S. House of Representatives and </a:t>
            </a:r>
          </a:p>
          <a:p>
            <a:pPr marL="0" indent="0">
              <a:buNone/>
            </a:pPr>
            <a:r>
              <a:rPr lang="en-US" sz="2400" b="1" dirty="0">
                <a:ea typeface="Calibri" panose="020F0502020204030204" pitchFamily="34" charset="0"/>
                <a:cs typeface="Times New Roman" panose="02020603050405020304" pitchFamily="18" charset="0"/>
              </a:rPr>
              <a:t>	House Concurrent Resolution 72 (2017)</a:t>
            </a:r>
            <a:endParaRPr lang="en-US" sz="2400" b="1" i="1" dirty="0"/>
          </a:p>
        </p:txBody>
      </p:sp>
    </p:spTree>
    <p:extLst>
      <p:ext uri="{BB962C8B-B14F-4D97-AF65-F5344CB8AC3E}">
        <p14:creationId xmlns:p14="http://schemas.microsoft.com/office/powerpoint/2010/main" val="3358684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7"/>
            <a:ext cx="8946541" cy="2506556"/>
          </a:xfrm>
        </p:spPr>
        <p:txBody>
          <a:bodyPr>
            <a:normAutofit fontScale="92500" lnSpcReduction="10000"/>
          </a:bodyPr>
          <a:lstStyle/>
          <a:p>
            <a:r>
              <a:rPr lang="en-US" sz="2800" b="1" dirty="0"/>
              <a:t>WRITE A BOOK</a:t>
            </a:r>
          </a:p>
          <a:p>
            <a:endParaRPr lang="en-US" b="1" dirty="0"/>
          </a:p>
          <a:p>
            <a:r>
              <a:rPr lang="en-US" sz="2400" b="1" i="1" dirty="0"/>
              <a:t>Parental Alienation: The Handbook for Mental Health and Legal Professionals </a:t>
            </a:r>
            <a:r>
              <a:rPr lang="en-US" sz="2400" b="1" dirty="0"/>
              <a:t>(2013)</a:t>
            </a:r>
          </a:p>
          <a:p>
            <a:endParaRPr lang="en-US" sz="2400" b="1" i="1" dirty="0"/>
          </a:p>
          <a:p>
            <a:r>
              <a:rPr lang="en-US" sz="2400" b="1" i="1" dirty="0"/>
              <a:t>Parental Alienation – Science and Law </a:t>
            </a:r>
            <a:r>
              <a:rPr lang="en-US" sz="2400" b="1" dirty="0"/>
              <a:t>(2020)</a:t>
            </a:r>
          </a:p>
        </p:txBody>
      </p:sp>
    </p:spTree>
    <p:extLst>
      <p:ext uri="{BB962C8B-B14F-4D97-AF65-F5344CB8AC3E}">
        <p14:creationId xmlns:p14="http://schemas.microsoft.com/office/powerpoint/2010/main" val="1833327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A74-05C0-4E3C-9910-35E78523D225}"/>
              </a:ext>
            </a:extLst>
          </p:cNvPr>
          <p:cNvSpPr>
            <a:spLocks noGrp="1"/>
          </p:cNvSpPr>
          <p:nvPr>
            <p:ph type="title"/>
          </p:nvPr>
        </p:nvSpPr>
        <p:spPr>
          <a:xfrm>
            <a:off x="646111" y="866076"/>
            <a:ext cx="9404723" cy="724729"/>
          </a:xfrm>
        </p:spPr>
        <p:txBody>
          <a:bodyPr/>
          <a:lstStyle/>
          <a:p>
            <a:pPr algn="ctr"/>
            <a:r>
              <a:rPr lang="en-US" sz="2800" b="1" dirty="0"/>
              <a:t>WHAT TO DO ABOUT MISINFORMATION</a:t>
            </a:r>
          </a:p>
        </p:txBody>
      </p:sp>
      <p:sp>
        <p:nvSpPr>
          <p:cNvPr id="3" name="Content Placeholder 2">
            <a:extLst>
              <a:ext uri="{FF2B5EF4-FFF2-40B4-BE49-F238E27FC236}">
                <a16:creationId xmlns:a16="http://schemas.microsoft.com/office/drawing/2014/main" id="{FE6FED85-667D-462C-A705-6FCA5F6A5EDC}"/>
              </a:ext>
            </a:extLst>
          </p:cNvPr>
          <p:cNvSpPr>
            <a:spLocks noGrp="1"/>
          </p:cNvSpPr>
          <p:nvPr>
            <p:ph idx="1"/>
          </p:nvPr>
        </p:nvSpPr>
        <p:spPr>
          <a:xfrm>
            <a:off x="1103312" y="2153127"/>
            <a:ext cx="8946541" cy="2506556"/>
          </a:xfrm>
        </p:spPr>
        <p:txBody>
          <a:bodyPr>
            <a:normAutofit/>
          </a:bodyPr>
          <a:lstStyle/>
          <a:p>
            <a:r>
              <a:rPr lang="en-US" sz="2800" b="1" dirty="0"/>
              <a:t>MAKE A PRESENTATION</a:t>
            </a:r>
          </a:p>
          <a:p>
            <a:endParaRPr lang="en-US" b="1" dirty="0"/>
          </a:p>
          <a:p>
            <a:r>
              <a:rPr lang="en-US" sz="2400" b="1" dirty="0"/>
              <a:t>Association of Family and Conciliation Courts</a:t>
            </a:r>
          </a:p>
          <a:p>
            <a:endParaRPr lang="en-US" sz="2400" b="1" dirty="0"/>
          </a:p>
          <a:p>
            <a:r>
              <a:rPr lang="en-US" sz="2400" b="1" dirty="0"/>
              <a:t>Family Access – Fighting for Children’s Rights</a:t>
            </a:r>
          </a:p>
        </p:txBody>
      </p:sp>
    </p:spTree>
    <p:extLst>
      <p:ext uri="{BB962C8B-B14F-4D97-AF65-F5344CB8AC3E}">
        <p14:creationId xmlns:p14="http://schemas.microsoft.com/office/powerpoint/2010/main" val="367502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664393"/>
            <a:ext cx="9404723" cy="758015"/>
          </a:xfrm>
        </p:spPr>
        <p:txBody>
          <a:bodyPr/>
          <a:lstStyle/>
          <a:p>
            <a:pPr algn="ctr"/>
            <a:r>
              <a:rPr lang="en-US" sz="2800" b="1" dirty="0"/>
              <a:t>JOYANNA SILBERG MISINFORMATION</a:t>
            </a:r>
          </a:p>
        </p:txBody>
      </p:sp>
      <p:pic>
        <p:nvPicPr>
          <p:cNvPr id="4" name="Content Placeholder 3">
            <a:extLst>
              <a:ext uri="{FF2B5EF4-FFF2-40B4-BE49-F238E27FC236}">
                <a16:creationId xmlns:a16="http://schemas.microsoft.com/office/drawing/2014/main" id="{8246FA76-5419-4EEF-8FB2-000B1C1E0F44}"/>
              </a:ext>
            </a:extLst>
          </p:cNvPr>
          <p:cNvPicPr>
            <a:picLocks noGrp="1" noChangeAspect="1"/>
          </p:cNvPicPr>
          <p:nvPr>
            <p:ph idx="1"/>
          </p:nvPr>
        </p:nvPicPr>
        <p:blipFill>
          <a:blip r:embed="rId2"/>
          <a:stretch>
            <a:fillRect/>
          </a:stretch>
        </p:blipFill>
        <p:spPr>
          <a:xfrm>
            <a:off x="1221325" y="2302933"/>
            <a:ext cx="9717610" cy="2607554"/>
          </a:xfrm>
          <a:prstGeom prst="rect">
            <a:avLst/>
          </a:prstGeom>
        </p:spPr>
      </p:pic>
    </p:spTree>
    <p:extLst>
      <p:ext uri="{BB962C8B-B14F-4D97-AF65-F5344CB8AC3E}">
        <p14:creationId xmlns:p14="http://schemas.microsoft.com/office/powerpoint/2010/main" val="79845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664393"/>
            <a:ext cx="9404723" cy="758015"/>
          </a:xfrm>
        </p:spPr>
        <p:txBody>
          <a:bodyPr/>
          <a:lstStyle/>
          <a:p>
            <a:pPr algn="ctr"/>
            <a:r>
              <a:rPr lang="en-US" sz="2800" b="1" dirty="0"/>
              <a:t>SAINI ET AL. ACTUALLY SAID …</a:t>
            </a:r>
          </a:p>
        </p:txBody>
      </p:sp>
      <p:sp>
        <p:nvSpPr>
          <p:cNvPr id="3" name="Content Placeholder 2">
            <a:extLst>
              <a:ext uri="{FF2B5EF4-FFF2-40B4-BE49-F238E27FC236}">
                <a16:creationId xmlns:a16="http://schemas.microsoft.com/office/drawing/2014/main" id="{71B1B427-DF5C-405C-B9DB-BFD37E76EF15}"/>
              </a:ext>
            </a:extLst>
          </p:cNvPr>
          <p:cNvSpPr>
            <a:spLocks noGrp="1"/>
          </p:cNvSpPr>
          <p:nvPr>
            <p:ph idx="1"/>
          </p:nvPr>
        </p:nvSpPr>
        <p:spPr/>
        <p:txBody>
          <a:bodyPr>
            <a:normAutofit/>
          </a:bodyPr>
          <a:lstStyle/>
          <a:p>
            <a:pPr marL="0" indent="0">
              <a:buNone/>
            </a:pPr>
            <a:r>
              <a:rPr lang="en-US" sz="2400" b="1" dirty="0"/>
              <a:t>“There is remarkable agreement about the behavioral strategies parents can use to potentially manipulate their children’s feelings, attitudes, and beliefs in ways that may interfere with their relationship with the other parent.  The cluster of symptoms or behaviors indicating the presence of alienation in the child can also be reliably identified.”</a:t>
            </a:r>
          </a:p>
          <a:p>
            <a:pPr marL="0" indent="0">
              <a:buNone/>
            </a:pPr>
            <a:endParaRPr lang="en-US" sz="2400" b="1" dirty="0"/>
          </a:p>
          <a:p>
            <a:pPr marL="0" indent="0">
              <a:buNone/>
            </a:pPr>
            <a:r>
              <a:rPr lang="en-US" sz="1600" b="1" dirty="0"/>
              <a:t>Michael Saini, Janet R. Johnston, Barbara Jo Fidler, and Nicholas Bala, Empirical Studies of Alienation, 2016, p. 423.</a:t>
            </a:r>
          </a:p>
        </p:txBody>
      </p:sp>
    </p:spTree>
    <p:extLst>
      <p:ext uri="{BB962C8B-B14F-4D97-AF65-F5344CB8AC3E}">
        <p14:creationId xmlns:p14="http://schemas.microsoft.com/office/powerpoint/2010/main" val="129840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740587"/>
            <a:ext cx="9404723" cy="732615"/>
          </a:xfrm>
        </p:spPr>
        <p:txBody>
          <a:bodyPr/>
          <a:lstStyle/>
          <a:p>
            <a:pPr algn="ctr"/>
            <a:r>
              <a:rPr lang="en-US" sz="2800" b="1" dirty="0"/>
              <a:t>JOYANNA SILBERG MISINFORMATION</a:t>
            </a:r>
          </a:p>
        </p:txBody>
      </p:sp>
      <p:pic>
        <p:nvPicPr>
          <p:cNvPr id="6" name="Content Placeholder 5">
            <a:extLst>
              <a:ext uri="{FF2B5EF4-FFF2-40B4-BE49-F238E27FC236}">
                <a16:creationId xmlns:a16="http://schemas.microsoft.com/office/drawing/2014/main" id="{E56D03B4-7328-4A8F-9C32-19CB94B0C37B}"/>
              </a:ext>
            </a:extLst>
          </p:cNvPr>
          <p:cNvPicPr>
            <a:picLocks noGrp="1" noChangeAspect="1"/>
          </p:cNvPicPr>
          <p:nvPr>
            <p:ph idx="1"/>
          </p:nvPr>
        </p:nvPicPr>
        <p:blipFill>
          <a:blip r:embed="rId2"/>
          <a:stretch>
            <a:fillRect/>
          </a:stretch>
        </p:blipFill>
        <p:spPr>
          <a:xfrm>
            <a:off x="964831" y="2550028"/>
            <a:ext cx="9958566" cy="1979640"/>
          </a:xfrm>
          <a:prstGeom prst="rect">
            <a:avLst/>
          </a:prstGeom>
        </p:spPr>
      </p:pic>
    </p:spTree>
    <p:extLst>
      <p:ext uri="{BB962C8B-B14F-4D97-AF65-F5344CB8AC3E}">
        <p14:creationId xmlns:p14="http://schemas.microsoft.com/office/powerpoint/2010/main" val="362892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BE6E-AE15-45FC-9551-33C3019B3605}"/>
              </a:ext>
            </a:extLst>
          </p:cNvPr>
          <p:cNvSpPr>
            <a:spLocks noGrp="1"/>
          </p:cNvSpPr>
          <p:nvPr>
            <p:ph type="title"/>
          </p:nvPr>
        </p:nvSpPr>
        <p:spPr>
          <a:xfrm>
            <a:off x="646111" y="740587"/>
            <a:ext cx="9404723" cy="732615"/>
          </a:xfrm>
        </p:spPr>
        <p:txBody>
          <a:bodyPr/>
          <a:lstStyle/>
          <a:p>
            <a:pPr algn="ctr"/>
            <a:r>
              <a:rPr lang="en-US" sz="2800" b="1" dirty="0"/>
              <a:t>SAINI ET AL. ACTUALLY SAID …</a:t>
            </a:r>
          </a:p>
        </p:txBody>
      </p:sp>
      <p:sp>
        <p:nvSpPr>
          <p:cNvPr id="5" name="Content Placeholder 4">
            <a:extLst>
              <a:ext uri="{FF2B5EF4-FFF2-40B4-BE49-F238E27FC236}">
                <a16:creationId xmlns:a16="http://schemas.microsoft.com/office/drawing/2014/main" id="{2E25C229-3559-483E-BE2A-1C121F647CFA}"/>
              </a:ext>
            </a:extLst>
          </p:cNvPr>
          <p:cNvSpPr>
            <a:spLocks noGrp="1"/>
          </p:cNvSpPr>
          <p:nvPr>
            <p:ph idx="1"/>
          </p:nvPr>
        </p:nvSpPr>
        <p:spPr>
          <a:xfrm>
            <a:off x="1103312" y="2095244"/>
            <a:ext cx="8946541" cy="4195481"/>
          </a:xfrm>
        </p:spPr>
        <p:txBody>
          <a:bodyPr>
            <a:normAutofit/>
          </a:bodyPr>
          <a:lstStyle/>
          <a:p>
            <a:r>
              <a:rPr lang="en-US" sz="2400" b="1" dirty="0"/>
              <a:t>“Alienation should be viewed as a family relational problem, not an individual pathology of one parent or child. … There are cases where one parent may have primary responsibility for ‘alienating’ a child from the other parent.”</a:t>
            </a:r>
          </a:p>
          <a:p>
            <a:endParaRPr lang="en-US" b="1" dirty="0"/>
          </a:p>
          <a:p>
            <a:r>
              <a:rPr lang="en-US" sz="1600" b="1" dirty="0"/>
              <a:t>Michael Saini, Janet R. Johnston, Barbara Jo Fidler, and Nicholas Bala, Empirical Studies of Alienation, 2016, p. 422.</a:t>
            </a:r>
          </a:p>
        </p:txBody>
      </p:sp>
    </p:spTree>
    <p:extLst>
      <p:ext uri="{BB962C8B-B14F-4D97-AF65-F5344CB8AC3E}">
        <p14:creationId xmlns:p14="http://schemas.microsoft.com/office/powerpoint/2010/main" val="273463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53051-70CD-4665-B914-0DD07AFA5FC3}"/>
              </a:ext>
            </a:extLst>
          </p:cNvPr>
          <p:cNvPicPr>
            <a:picLocks noChangeAspect="1"/>
          </p:cNvPicPr>
          <p:nvPr/>
        </p:nvPicPr>
        <p:blipFill>
          <a:blip r:embed="rId2"/>
          <a:stretch>
            <a:fillRect/>
          </a:stretch>
        </p:blipFill>
        <p:spPr>
          <a:xfrm>
            <a:off x="812505" y="513183"/>
            <a:ext cx="10566990" cy="2502957"/>
          </a:xfrm>
          <a:prstGeom prst="rect">
            <a:avLst/>
          </a:prstGeom>
        </p:spPr>
      </p:pic>
      <p:pic>
        <p:nvPicPr>
          <p:cNvPr id="3" name="Picture 2">
            <a:extLst>
              <a:ext uri="{FF2B5EF4-FFF2-40B4-BE49-F238E27FC236}">
                <a16:creationId xmlns:a16="http://schemas.microsoft.com/office/drawing/2014/main" id="{46740B5F-F816-4684-8CB5-D7454332230E}"/>
              </a:ext>
            </a:extLst>
          </p:cNvPr>
          <p:cNvPicPr>
            <a:picLocks noChangeAspect="1"/>
          </p:cNvPicPr>
          <p:nvPr/>
        </p:nvPicPr>
        <p:blipFill>
          <a:blip r:embed="rId3"/>
          <a:stretch>
            <a:fillRect/>
          </a:stretch>
        </p:blipFill>
        <p:spPr>
          <a:xfrm>
            <a:off x="1043792" y="3446807"/>
            <a:ext cx="10071213" cy="2319694"/>
          </a:xfrm>
          <a:prstGeom prst="rect">
            <a:avLst/>
          </a:prstGeom>
        </p:spPr>
      </p:pic>
    </p:spTree>
    <p:extLst>
      <p:ext uri="{BB962C8B-B14F-4D97-AF65-F5344CB8AC3E}">
        <p14:creationId xmlns:p14="http://schemas.microsoft.com/office/powerpoint/2010/main" val="3237181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229</TotalTime>
  <Words>1175</Words>
  <Application>Microsoft Office PowerPoint</Application>
  <PresentationFormat>Widescreen</PresentationFormat>
  <Paragraphs>213</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Century Gothic</vt:lpstr>
      <vt:lpstr>Times New Roman</vt:lpstr>
      <vt:lpstr>Wingdings 3</vt:lpstr>
      <vt:lpstr>Ion</vt:lpstr>
      <vt:lpstr>False Information Regarding Parental Alienation and What to Do About It</vt:lpstr>
      <vt:lpstr>PowerPoint Presentation</vt:lpstr>
      <vt:lpstr>PowerPoint Presentation</vt:lpstr>
      <vt:lpstr>PowerPoint Presentation</vt:lpstr>
      <vt:lpstr>JOYANNA SILBERG MISINFORMATION</vt:lpstr>
      <vt:lpstr>SAINI ET AL. ACTUALLY SAID …</vt:lpstr>
      <vt:lpstr>JOYANNA SILBERG MISINFORMATION</vt:lpstr>
      <vt:lpstr>SAINI ET AL. ACTUALLY SAID …</vt:lpstr>
      <vt:lpstr>PowerPoint Presentation</vt:lpstr>
      <vt:lpstr>JOYANNA SILBERG MISINFORMATION</vt:lpstr>
      <vt:lpstr>IN FACT …</vt:lpstr>
      <vt:lpstr>EMAIL: BERNET TO SILBERG</vt:lpstr>
      <vt:lpstr>EMAIL: BERNET TO SILBERG</vt:lpstr>
      <vt:lpstr>PowerPoint Presentation</vt:lpstr>
      <vt:lpstr>PowerPoint Presentation</vt:lpstr>
      <vt:lpstr>JEAN MERCER MISINFORMATION</vt:lpstr>
      <vt:lpstr>WARSHAK ACTUALLY SAID …</vt:lpstr>
      <vt:lpstr>JEAN MERCER MISINFORMATION</vt:lpstr>
      <vt:lpstr>IN FACT …</vt:lpstr>
      <vt:lpstr>JEAN MERCER MISINFORMATION</vt:lpstr>
      <vt:lpstr>BERNET SAID …  The PARQ Gap was 99% accurate in distinguishing the mental state of severely alienated children from nonalienated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FACT …   We found hundreds of articles in the professional literature of 38 countries …</vt:lpstr>
      <vt:lpstr>PowerPoint Presentation</vt:lpstr>
      <vt:lpstr>PowerPoint Presentation</vt:lpstr>
      <vt:lpstr>PowerPoint Presentation</vt:lpstr>
      <vt:lpstr>PowerPoint Presentation</vt:lpstr>
      <vt:lpstr>PUBLISHER OF JOURNAL OF CHILD CUSTODY SAYS …</vt:lpstr>
      <vt:lpstr>PowerPoint Presentation</vt:lpstr>
      <vt:lpstr>WHAT TO DO ABOUT MISINFORMATION</vt:lpstr>
      <vt:lpstr>WHAT TO DO ABOUT MISINFORMATION</vt:lpstr>
      <vt:lpstr>WHAT TO DO ABOUT MISINFORMATION</vt:lpstr>
      <vt:lpstr>WHAT TO DO ABOUT MISINFORMATION</vt:lpstr>
      <vt:lpstr>WHAT TO DO ABOUT MISINFORMATION</vt:lpstr>
      <vt:lpstr>WHAT TO DO ABOUT MISINFORMATION</vt:lpstr>
      <vt:lpstr>WHAT TO DO ABOUT MISINFORMATION</vt:lpstr>
      <vt:lpstr>WHAT TO DO ABOUT MISINFORMATION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Information Regarding Parental Alienation and What to Do About It</dc:title>
  <dc:creator>Bernet, Bill</dc:creator>
  <cp:lastModifiedBy>Bernet, Bill</cp:lastModifiedBy>
  <cp:revision>28</cp:revision>
  <cp:lastPrinted>2019-09-06T20:23:21Z</cp:lastPrinted>
  <dcterms:created xsi:type="dcterms:W3CDTF">2019-08-29T21:14:44Z</dcterms:created>
  <dcterms:modified xsi:type="dcterms:W3CDTF">2019-10-03T21:30:08Z</dcterms:modified>
</cp:coreProperties>
</file>