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notesMasterIdLst>
    <p:notesMasterId r:id="rId42"/>
  </p:notesMasterIdLst>
  <p:sldIdLst>
    <p:sldId id="256" r:id="rId2"/>
    <p:sldId id="259" r:id="rId3"/>
    <p:sldId id="257" r:id="rId4"/>
    <p:sldId id="268" r:id="rId5"/>
    <p:sldId id="270" r:id="rId6"/>
    <p:sldId id="271" r:id="rId7"/>
    <p:sldId id="279" r:id="rId8"/>
    <p:sldId id="273" r:id="rId9"/>
    <p:sldId id="274" r:id="rId10"/>
    <p:sldId id="276" r:id="rId11"/>
    <p:sldId id="277" r:id="rId12"/>
    <p:sldId id="280" r:id="rId13"/>
    <p:sldId id="281" r:id="rId14"/>
    <p:sldId id="282" r:id="rId15"/>
    <p:sldId id="283" r:id="rId16"/>
    <p:sldId id="284" r:id="rId17"/>
    <p:sldId id="287" r:id="rId18"/>
    <p:sldId id="288" r:id="rId19"/>
    <p:sldId id="289" r:id="rId20"/>
    <p:sldId id="290" r:id="rId21"/>
    <p:sldId id="291" r:id="rId22"/>
    <p:sldId id="292" r:id="rId23"/>
    <p:sldId id="293" r:id="rId24"/>
    <p:sldId id="296" r:id="rId25"/>
    <p:sldId id="297" r:id="rId26"/>
    <p:sldId id="298" r:id="rId27"/>
    <p:sldId id="299" r:id="rId28"/>
    <p:sldId id="301" r:id="rId29"/>
    <p:sldId id="302" r:id="rId30"/>
    <p:sldId id="258" r:id="rId31"/>
    <p:sldId id="260" r:id="rId32"/>
    <p:sldId id="303" r:id="rId33"/>
    <p:sldId id="304" r:id="rId34"/>
    <p:sldId id="261" r:id="rId35"/>
    <p:sldId id="262" r:id="rId36"/>
    <p:sldId id="263" r:id="rId37"/>
    <p:sldId id="264" r:id="rId38"/>
    <p:sldId id="265" r:id="rId39"/>
    <p:sldId id="266" r:id="rId40"/>
    <p:sldId id="267"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709"/>
  </p:normalViewPr>
  <p:slideViewPr>
    <p:cSldViewPr snapToGrid="0" snapToObjects="1">
      <p:cViewPr varScale="1">
        <p:scale>
          <a:sx n="91" d="100"/>
          <a:sy n="91" d="100"/>
        </p:scale>
        <p:origin x="10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124752-4AED-432E-9CF8-61D6E02AD40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7581B4-4887-46E2-9662-5EFC4BE9ECF6}" type="slidenum">
              <a:rPr lang="en-US" smtClean="0"/>
              <a:t>‹#›</a:t>
            </a:fld>
            <a:endParaRPr lang="en-US"/>
          </a:p>
        </p:txBody>
      </p:sp>
    </p:spTree>
    <p:extLst>
      <p:ext uri="{BB962C8B-B14F-4D97-AF65-F5344CB8AC3E}">
        <p14:creationId xmlns:p14="http://schemas.microsoft.com/office/powerpoint/2010/main" val="321814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the little monkeys were absolutely</a:t>
            </a:r>
            <a:r>
              <a:rPr lang="en-US" baseline="0" dirty="0" smtClean="0"/>
              <a:t> fanatically attached to the cloth diapers.” </a:t>
            </a:r>
            <a:endParaRPr lang="en-US" dirty="0"/>
          </a:p>
        </p:txBody>
      </p:sp>
      <p:sp>
        <p:nvSpPr>
          <p:cNvPr id="4" name="Slide Number Placeholder 3"/>
          <p:cNvSpPr>
            <a:spLocks noGrp="1"/>
          </p:cNvSpPr>
          <p:nvPr>
            <p:ph type="sldNum" sz="quarter" idx="10"/>
          </p:nvPr>
        </p:nvSpPr>
        <p:spPr/>
        <p:txBody>
          <a:bodyPr/>
          <a:lstStyle/>
          <a:p>
            <a:fld id="{9DD6F380-F9A1-4065-B606-735B9D3D6FA5}" type="slidenum">
              <a:rPr lang="en-US" smtClean="0"/>
              <a:t>8</a:t>
            </a:fld>
            <a:endParaRPr lang="en-US"/>
          </a:p>
        </p:txBody>
      </p:sp>
    </p:spTree>
    <p:extLst>
      <p:ext uri="{BB962C8B-B14F-4D97-AF65-F5344CB8AC3E}">
        <p14:creationId xmlns:p14="http://schemas.microsoft.com/office/powerpoint/2010/main" val="1245596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F2B33D-00BD-5348-9638-98BA9EA3506A}"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8A948-6961-7C41-B71B-7C0079CA71FD}"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4409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ECF2B33D-00BD-5348-9638-98BA9EA3506A}"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28A948-6961-7C41-B71B-7C0079CA71FD}" type="slidenum">
              <a:rPr lang="en-US" smtClean="0"/>
              <a:t>‹#›</a:t>
            </a:fld>
            <a:endParaRPr lang="en-US"/>
          </a:p>
        </p:txBody>
      </p:sp>
    </p:spTree>
    <p:extLst>
      <p:ext uri="{BB962C8B-B14F-4D97-AF65-F5344CB8AC3E}">
        <p14:creationId xmlns:p14="http://schemas.microsoft.com/office/powerpoint/2010/main" val="3108793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F2B33D-00BD-5348-9638-98BA9EA3506A}"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8A948-6961-7C41-B71B-7C0079CA71FD}" type="slidenum">
              <a:rPr lang="en-US" smtClean="0"/>
              <a:t>‹#›</a:t>
            </a:fld>
            <a:endParaRPr lang="en-US"/>
          </a:p>
        </p:txBody>
      </p:sp>
    </p:spTree>
    <p:extLst>
      <p:ext uri="{BB962C8B-B14F-4D97-AF65-F5344CB8AC3E}">
        <p14:creationId xmlns:p14="http://schemas.microsoft.com/office/powerpoint/2010/main" val="3123158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F2B33D-00BD-5348-9638-98BA9EA3506A}"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8A948-6961-7C41-B71B-7C0079CA71FD}"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75693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F2B33D-00BD-5348-9638-98BA9EA3506A}"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8A948-6961-7C41-B71B-7C0079CA71FD}" type="slidenum">
              <a:rPr lang="en-US" smtClean="0"/>
              <a:t>‹#›</a:t>
            </a:fld>
            <a:endParaRPr lang="en-US"/>
          </a:p>
        </p:txBody>
      </p:sp>
    </p:spTree>
    <p:extLst>
      <p:ext uri="{BB962C8B-B14F-4D97-AF65-F5344CB8AC3E}">
        <p14:creationId xmlns:p14="http://schemas.microsoft.com/office/powerpoint/2010/main" val="1813271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F2B33D-00BD-5348-9638-98BA9EA3506A}"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8A948-6961-7C41-B71B-7C0079CA71FD}"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620316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F2B33D-00BD-5348-9638-98BA9EA3506A}"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8A948-6961-7C41-B71B-7C0079CA71FD}" type="slidenum">
              <a:rPr lang="en-US" smtClean="0"/>
              <a:t>‹#›</a:t>
            </a:fld>
            <a:endParaRPr lang="en-US"/>
          </a:p>
        </p:txBody>
      </p:sp>
    </p:spTree>
    <p:extLst>
      <p:ext uri="{BB962C8B-B14F-4D97-AF65-F5344CB8AC3E}">
        <p14:creationId xmlns:p14="http://schemas.microsoft.com/office/powerpoint/2010/main" val="26089871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F2B33D-00BD-5348-9638-98BA9EA3506A}"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8A948-6961-7C41-B71B-7C0079CA71FD}" type="slidenum">
              <a:rPr lang="en-US" smtClean="0"/>
              <a:t>‹#›</a:t>
            </a:fld>
            <a:endParaRPr lang="en-US"/>
          </a:p>
        </p:txBody>
      </p:sp>
    </p:spTree>
    <p:extLst>
      <p:ext uri="{BB962C8B-B14F-4D97-AF65-F5344CB8AC3E}">
        <p14:creationId xmlns:p14="http://schemas.microsoft.com/office/powerpoint/2010/main" val="38276924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F2B33D-00BD-5348-9638-98BA9EA3506A}"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8A948-6961-7C41-B71B-7C0079CA71FD}" type="slidenum">
              <a:rPr lang="en-US" smtClean="0"/>
              <a:t>‹#›</a:t>
            </a:fld>
            <a:endParaRPr lang="en-US"/>
          </a:p>
        </p:txBody>
      </p:sp>
    </p:spTree>
    <p:extLst>
      <p:ext uri="{BB962C8B-B14F-4D97-AF65-F5344CB8AC3E}">
        <p14:creationId xmlns:p14="http://schemas.microsoft.com/office/powerpoint/2010/main" val="2739151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F2B33D-00BD-5348-9638-98BA9EA3506A}"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8A948-6961-7C41-B71B-7C0079CA71FD}" type="slidenum">
              <a:rPr lang="en-US" smtClean="0"/>
              <a:t>‹#›</a:t>
            </a:fld>
            <a:endParaRPr lang="en-US"/>
          </a:p>
        </p:txBody>
      </p:sp>
    </p:spTree>
    <p:extLst>
      <p:ext uri="{BB962C8B-B14F-4D97-AF65-F5344CB8AC3E}">
        <p14:creationId xmlns:p14="http://schemas.microsoft.com/office/powerpoint/2010/main" val="3160762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F2B33D-00BD-5348-9638-98BA9EA3506A}"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8A948-6961-7C41-B71B-7C0079CA71FD}" type="slidenum">
              <a:rPr lang="en-US" smtClean="0"/>
              <a:t>‹#›</a:t>
            </a:fld>
            <a:endParaRPr lang="en-US"/>
          </a:p>
        </p:txBody>
      </p:sp>
    </p:spTree>
    <p:extLst>
      <p:ext uri="{BB962C8B-B14F-4D97-AF65-F5344CB8AC3E}">
        <p14:creationId xmlns:p14="http://schemas.microsoft.com/office/powerpoint/2010/main" val="3060190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F2B33D-00BD-5348-9638-98BA9EA3506A}"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8A948-6961-7C41-B71B-7C0079CA71FD}" type="slidenum">
              <a:rPr lang="en-US" smtClean="0"/>
              <a:t>‹#›</a:t>
            </a:fld>
            <a:endParaRPr lang="en-US"/>
          </a:p>
        </p:txBody>
      </p:sp>
    </p:spTree>
    <p:extLst>
      <p:ext uri="{BB962C8B-B14F-4D97-AF65-F5344CB8AC3E}">
        <p14:creationId xmlns:p14="http://schemas.microsoft.com/office/powerpoint/2010/main" val="3229517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F2B33D-00BD-5348-9638-98BA9EA3506A}"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28A948-6961-7C41-B71B-7C0079CA71FD}" type="slidenum">
              <a:rPr lang="en-US" smtClean="0"/>
              <a:t>‹#›</a:t>
            </a:fld>
            <a:endParaRPr lang="en-US"/>
          </a:p>
        </p:txBody>
      </p:sp>
    </p:spTree>
    <p:extLst>
      <p:ext uri="{BB962C8B-B14F-4D97-AF65-F5344CB8AC3E}">
        <p14:creationId xmlns:p14="http://schemas.microsoft.com/office/powerpoint/2010/main" val="785976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F2B33D-00BD-5348-9638-98BA9EA3506A}"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28A948-6961-7C41-B71B-7C0079CA71FD}" type="slidenum">
              <a:rPr lang="en-US" smtClean="0"/>
              <a:t>‹#›</a:t>
            </a:fld>
            <a:endParaRPr lang="en-US"/>
          </a:p>
        </p:txBody>
      </p:sp>
    </p:spTree>
    <p:extLst>
      <p:ext uri="{BB962C8B-B14F-4D97-AF65-F5344CB8AC3E}">
        <p14:creationId xmlns:p14="http://schemas.microsoft.com/office/powerpoint/2010/main" val="140153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F2B33D-00BD-5348-9638-98BA9EA3506A}"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28A948-6961-7C41-B71B-7C0079CA71FD}" type="slidenum">
              <a:rPr lang="en-US" smtClean="0"/>
              <a:t>‹#›</a:t>
            </a:fld>
            <a:endParaRPr lang="en-US"/>
          </a:p>
        </p:txBody>
      </p:sp>
    </p:spTree>
    <p:extLst>
      <p:ext uri="{BB962C8B-B14F-4D97-AF65-F5344CB8AC3E}">
        <p14:creationId xmlns:p14="http://schemas.microsoft.com/office/powerpoint/2010/main" val="475117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CF2B33D-00BD-5348-9638-98BA9EA3506A}"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8A948-6961-7C41-B71B-7C0079CA71FD}" type="slidenum">
              <a:rPr lang="en-US" smtClean="0"/>
              <a:t>‹#›</a:t>
            </a:fld>
            <a:endParaRPr lang="en-US"/>
          </a:p>
        </p:txBody>
      </p:sp>
    </p:spTree>
    <p:extLst>
      <p:ext uri="{BB962C8B-B14F-4D97-AF65-F5344CB8AC3E}">
        <p14:creationId xmlns:p14="http://schemas.microsoft.com/office/powerpoint/2010/main" val="2183812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CF2B33D-00BD-5348-9638-98BA9EA3506A}"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8A948-6961-7C41-B71B-7C0079CA71FD}" type="slidenum">
              <a:rPr lang="en-US" smtClean="0"/>
              <a:t>‹#›</a:t>
            </a:fld>
            <a:endParaRPr lang="en-US"/>
          </a:p>
        </p:txBody>
      </p:sp>
    </p:spTree>
    <p:extLst>
      <p:ext uri="{BB962C8B-B14F-4D97-AF65-F5344CB8AC3E}">
        <p14:creationId xmlns:p14="http://schemas.microsoft.com/office/powerpoint/2010/main" val="1429761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CF2B33D-00BD-5348-9638-98BA9EA3506A}" type="datetimeFigureOut">
              <a:rPr lang="en-US" smtClean="0"/>
              <a:t>9/18/2019</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28A948-6961-7C41-B71B-7C0079CA71FD}" type="slidenum">
              <a:rPr lang="en-US" smtClean="0"/>
              <a:t>‹#›</a:t>
            </a:fld>
            <a:endParaRPr lang="en-US"/>
          </a:p>
        </p:txBody>
      </p:sp>
    </p:spTree>
    <p:extLst>
      <p:ext uri="{BB962C8B-B14F-4D97-AF65-F5344CB8AC3E}">
        <p14:creationId xmlns:p14="http://schemas.microsoft.com/office/powerpoint/2010/main" val="676478700"/>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42C54-55A5-9346-B1D5-C8D662E80E04}"/>
              </a:ext>
            </a:extLst>
          </p:cNvPr>
          <p:cNvSpPr>
            <a:spLocks noGrp="1"/>
          </p:cNvSpPr>
          <p:nvPr>
            <p:ph type="ctrTitle"/>
          </p:nvPr>
        </p:nvSpPr>
        <p:spPr/>
        <p:txBody>
          <a:bodyPr/>
          <a:lstStyle/>
          <a:p>
            <a:r>
              <a:rPr lang="en-US" dirty="0" smtClean="0"/>
              <a:t>Attitudes of abused children</a:t>
            </a:r>
            <a:r>
              <a:rPr lang="en-US" dirty="0" smtClean="0"/>
              <a:t>: </a:t>
            </a:r>
            <a:endParaRPr lang="en-US" dirty="0"/>
          </a:p>
        </p:txBody>
      </p:sp>
      <p:sp>
        <p:nvSpPr>
          <p:cNvPr id="3" name="Subtitle 2">
            <a:extLst>
              <a:ext uri="{FF2B5EF4-FFF2-40B4-BE49-F238E27FC236}">
                <a16:creationId xmlns:a16="http://schemas.microsoft.com/office/drawing/2014/main" id="{3C43DE7D-87FA-9644-9D55-420583D2976D}"/>
              </a:ext>
            </a:extLst>
          </p:cNvPr>
          <p:cNvSpPr>
            <a:spLocks noGrp="1"/>
          </p:cNvSpPr>
          <p:nvPr>
            <p:ph type="subTitle" idx="1"/>
          </p:nvPr>
        </p:nvSpPr>
        <p:spPr/>
        <p:txBody>
          <a:bodyPr>
            <a:normAutofit/>
          </a:bodyPr>
          <a:lstStyle/>
          <a:p>
            <a:r>
              <a:rPr lang="en-US" dirty="0" smtClean="0">
                <a:solidFill>
                  <a:schemeClr val="tx1"/>
                </a:solidFill>
              </a:rPr>
              <a:t>Do </a:t>
            </a:r>
            <a:r>
              <a:rPr lang="en-US" dirty="0" smtClean="0">
                <a:solidFill>
                  <a:schemeClr val="tx1"/>
                </a:solidFill>
              </a:rPr>
              <a:t>They Exhibit Behaviors that Enhance Attachments or Distance Attachments</a:t>
            </a:r>
            <a:endParaRPr lang="en-US" dirty="0">
              <a:solidFill>
                <a:schemeClr val="tx1"/>
              </a:solidFill>
            </a:endParaRPr>
          </a:p>
          <a:p>
            <a:r>
              <a:rPr lang="en-US" dirty="0">
                <a:solidFill>
                  <a:schemeClr val="tx1"/>
                </a:solidFill>
              </a:rPr>
              <a:t>Amy J.L. </a:t>
            </a:r>
            <a:r>
              <a:rPr lang="en-US" dirty="0" smtClean="0">
                <a:solidFill>
                  <a:schemeClr val="tx1"/>
                </a:solidFill>
              </a:rPr>
              <a:t>Baker</a:t>
            </a:r>
            <a:endParaRPr lang="en-US" dirty="0">
              <a:solidFill>
                <a:schemeClr val="tx1"/>
              </a:solidFill>
            </a:endParaRPr>
          </a:p>
        </p:txBody>
      </p:sp>
    </p:spTree>
    <p:extLst>
      <p:ext uri="{BB962C8B-B14F-4D97-AF65-F5344CB8AC3E}">
        <p14:creationId xmlns:p14="http://schemas.microsoft.com/office/powerpoint/2010/main" val="4137558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Exploring the Environment</a:t>
            </a:r>
            <a:endParaRPr lang="en-US" dirty="0"/>
          </a:p>
        </p:txBody>
      </p:sp>
      <p:sp>
        <p:nvSpPr>
          <p:cNvPr id="3" name="Content Placeholder 2"/>
          <p:cNvSpPr>
            <a:spLocks noGrp="1"/>
          </p:cNvSpPr>
          <p:nvPr>
            <p:ph idx="1"/>
          </p:nvPr>
        </p:nvSpPr>
        <p:spPr/>
        <p:txBody>
          <a:bodyPr/>
          <a:lstStyle/>
          <a:p>
            <a:endParaRPr lang="en-US" dirty="0"/>
          </a:p>
        </p:txBody>
      </p:sp>
      <p:pic>
        <p:nvPicPr>
          <p:cNvPr id="4" name="Picture 3" descr="http://psychclassics.yorku.ca/Harlow/fig17.jpg"/>
          <p:cNvPicPr/>
          <p:nvPr/>
        </p:nvPicPr>
        <p:blipFill>
          <a:blip r:embed="rId2" cstate="print"/>
          <a:srcRect/>
          <a:stretch>
            <a:fillRect/>
          </a:stretch>
        </p:blipFill>
        <p:spPr bwMode="auto">
          <a:xfrm>
            <a:off x="1713186" y="685799"/>
            <a:ext cx="7903780" cy="5872655"/>
          </a:xfrm>
          <a:prstGeom prst="rect">
            <a:avLst/>
          </a:prstGeom>
          <a:noFill/>
          <a:ln w="9525">
            <a:noFill/>
            <a:miter lim="800000"/>
            <a:headEnd/>
            <a:tailEnd/>
          </a:ln>
        </p:spPr>
      </p:pic>
    </p:spTree>
    <p:extLst>
      <p:ext uri="{BB962C8B-B14F-4D97-AF65-F5344CB8AC3E}">
        <p14:creationId xmlns:p14="http://schemas.microsoft.com/office/powerpoint/2010/main" val="3987830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36332"/>
            <a:ext cx="8534400" cy="1229709"/>
          </a:xfrm>
        </p:spPr>
        <p:txBody>
          <a:bodyPr/>
          <a:lstStyle/>
          <a:p>
            <a:pPr algn="ctr"/>
            <a:r>
              <a:rPr lang="en-US" dirty="0" smtClean="0"/>
              <a:t>Fear Induced Security-Seeking</a:t>
            </a:r>
            <a:endParaRPr lang="en-US" dirty="0"/>
          </a:p>
        </p:txBody>
      </p:sp>
      <p:pic>
        <p:nvPicPr>
          <p:cNvPr id="4" name="Content Placeholder 3" descr="http://psychclassics.yorku.ca/Harlow/fig14.jpg"/>
          <p:cNvPicPr>
            <a:picLocks noGrp="1"/>
          </p:cNvPicPr>
          <p:nvPr>
            <p:ph idx="1"/>
          </p:nvPr>
        </p:nvPicPr>
        <p:blipFill>
          <a:blip r:embed="rId2" cstate="print"/>
          <a:srcRect/>
          <a:stretch>
            <a:fillRect/>
          </a:stretch>
        </p:blipFill>
        <p:spPr bwMode="auto">
          <a:xfrm>
            <a:off x="3048000" y="1752600"/>
            <a:ext cx="5334000" cy="4800600"/>
          </a:xfrm>
          <a:prstGeom prst="rect">
            <a:avLst/>
          </a:prstGeom>
          <a:noFill/>
          <a:ln w="9525">
            <a:noFill/>
            <a:miter lim="800000"/>
            <a:headEnd/>
            <a:tailEnd/>
          </a:ln>
        </p:spPr>
      </p:pic>
    </p:spTree>
    <p:extLst>
      <p:ext uri="{BB962C8B-B14F-4D97-AF65-F5344CB8AC3E}">
        <p14:creationId xmlns:p14="http://schemas.microsoft.com/office/powerpoint/2010/main" val="1708773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800" dirty="0">
                <a:solidFill>
                  <a:schemeClr val="tx1"/>
                </a:solidFill>
              </a:rPr>
              <a:t>Harlow and his team noted, “the desperate efforts the babies made to contact their mothers. No matter how abusive the mothers were, the babies persisted in returning.”</a:t>
            </a:r>
          </a:p>
          <a:p>
            <a:endParaRPr lang="en-US" dirty="0"/>
          </a:p>
        </p:txBody>
      </p:sp>
    </p:spTree>
    <p:extLst>
      <p:ext uri="{BB962C8B-B14F-4D97-AF65-F5344CB8AC3E}">
        <p14:creationId xmlns:p14="http://schemas.microsoft.com/office/powerpoint/2010/main" val="2031392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46842"/>
            <a:ext cx="8534400" cy="1061544"/>
          </a:xfrm>
        </p:spPr>
        <p:txBody>
          <a:bodyPr/>
          <a:lstStyle/>
          <a:p>
            <a:pPr algn="ctr"/>
            <a:r>
              <a:rPr lang="en-US" dirty="0" smtClean="0"/>
              <a:t>Pain Studies</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lgn="ctr">
              <a:buNone/>
            </a:pPr>
            <a:r>
              <a:rPr lang="en-US" sz="4800" dirty="0"/>
              <a:t>Animal Studies</a:t>
            </a:r>
          </a:p>
          <a:p>
            <a:pPr algn="ctr">
              <a:buNone/>
            </a:pPr>
            <a:endParaRPr lang="en-US" sz="4800" dirty="0"/>
          </a:p>
          <a:p>
            <a:pPr>
              <a:buNone/>
            </a:pPr>
            <a:endParaRPr lang="en-US" dirty="0" smtClean="0"/>
          </a:p>
          <a:p>
            <a:pPr>
              <a:buNone/>
            </a:pPr>
            <a:endParaRPr lang="en-US" dirty="0"/>
          </a:p>
        </p:txBody>
      </p:sp>
      <p:pic>
        <p:nvPicPr>
          <p:cNvPr id="4" name="Content Placeholder 3" descr="rat pups.jpg"/>
          <p:cNvPicPr>
            <a:picLocks noChangeAspect="1"/>
          </p:cNvPicPr>
          <p:nvPr/>
        </p:nvPicPr>
        <p:blipFill>
          <a:blip r:embed="rId2" cstate="print"/>
          <a:stretch>
            <a:fillRect/>
          </a:stretch>
        </p:blipFill>
        <p:spPr>
          <a:xfrm>
            <a:off x="3505200" y="2362200"/>
            <a:ext cx="4876800" cy="2971800"/>
          </a:xfrm>
          <a:prstGeom prst="rect">
            <a:avLst/>
          </a:prstGeom>
        </p:spPr>
      </p:pic>
    </p:spTree>
    <p:extLst>
      <p:ext uri="{BB962C8B-B14F-4D97-AF65-F5344CB8AC3E}">
        <p14:creationId xmlns:p14="http://schemas.microsoft.com/office/powerpoint/2010/main" val="40167075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52249"/>
            <a:ext cx="8534400" cy="433552"/>
          </a:xfrm>
        </p:spPr>
        <p:txBody>
          <a:bodyPr>
            <a:normAutofit fontScale="90000"/>
          </a:bodyPr>
          <a:lstStyle/>
          <a:p>
            <a:pPr algn="ctr"/>
            <a:r>
              <a:rPr lang="en-US" dirty="0" smtClean="0"/>
              <a:t>Pain Studies</a:t>
            </a:r>
            <a:endParaRPr lang="en-US" dirty="0"/>
          </a:p>
        </p:txBody>
      </p:sp>
      <p:sp>
        <p:nvSpPr>
          <p:cNvPr id="3" name="Content Placeholder 2"/>
          <p:cNvSpPr>
            <a:spLocks noGrp="1"/>
          </p:cNvSpPr>
          <p:nvPr>
            <p:ph idx="1"/>
          </p:nvPr>
        </p:nvSpPr>
        <p:spPr>
          <a:xfrm>
            <a:off x="684212" y="1229710"/>
            <a:ext cx="8534400" cy="4445876"/>
          </a:xfrm>
        </p:spPr>
        <p:txBody>
          <a:bodyPr>
            <a:normAutofit fontScale="40000" lnSpcReduction="20000"/>
          </a:bodyPr>
          <a:lstStyle/>
          <a:p>
            <a:pPr>
              <a:buNone/>
            </a:pPr>
            <a:r>
              <a:rPr lang="en-US" sz="3800" dirty="0" err="1">
                <a:solidFill>
                  <a:schemeClr val="tx1"/>
                </a:solidFill>
              </a:rPr>
              <a:t>Moriceau</a:t>
            </a:r>
            <a:r>
              <a:rPr lang="en-US" sz="3800" dirty="0">
                <a:solidFill>
                  <a:schemeClr val="tx1"/>
                </a:solidFill>
              </a:rPr>
              <a:t> and Sullivan (2006):</a:t>
            </a:r>
          </a:p>
          <a:p>
            <a:pPr>
              <a:buNone/>
            </a:pPr>
            <a:endParaRPr lang="en-US" sz="3800" dirty="0">
              <a:solidFill>
                <a:schemeClr val="tx1"/>
              </a:solidFill>
            </a:endParaRPr>
          </a:p>
          <a:p>
            <a:pPr>
              <a:buNone/>
            </a:pPr>
            <a:r>
              <a:rPr lang="en-US" sz="3800" dirty="0">
                <a:solidFill>
                  <a:schemeClr val="tx1"/>
                </a:solidFill>
              </a:rPr>
              <a:t>Two groups of rats:</a:t>
            </a:r>
          </a:p>
          <a:p>
            <a:pPr>
              <a:buNone/>
            </a:pPr>
            <a:endParaRPr lang="en-US" sz="3800" dirty="0">
              <a:solidFill>
                <a:schemeClr val="tx1"/>
              </a:solidFill>
            </a:endParaRPr>
          </a:p>
          <a:p>
            <a:pPr>
              <a:buNone/>
            </a:pPr>
            <a:r>
              <a:rPr lang="en-US" sz="3800" dirty="0">
                <a:solidFill>
                  <a:schemeClr val="tx1"/>
                </a:solidFill>
              </a:rPr>
              <a:t>Group 1:  Paired a smell and an aversive shock near the mother.</a:t>
            </a:r>
          </a:p>
          <a:p>
            <a:pPr>
              <a:buNone/>
            </a:pPr>
            <a:r>
              <a:rPr lang="en-US" sz="3800" dirty="0">
                <a:solidFill>
                  <a:schemeClr val="tx1"/>
                </a:solidFill>
              </a:rPr>
              <a:t>Group 2: Paired a smell and an aversive shock not near the mother.</a:t>
            </a:r>
          </a:p>
          <a:p>
            <a:pPr>
              <a:buNone/>
            </a:pPr>
            <a:endParaRPr lang="en-US" sz="3800" dirty="0">
              <a:solidFill>
                <a:schemeClr val="tx1"/>
              </a:solidFill>
            </a:endParaRPr>
          </a:p>
          <a:p>
            <a:pPr>
              <a:buNone/>
            </a:pPr>
            <a:r>
              <a:rPr lang="en-US" sz="3800" dirty="0">
                <a:solidFill>
                  <a:schemeClr val="tx1"/>
                </a:solidFill>
              </a:rPr>
              <a:t>Question: Will the rats associate the smell with pain and show a pain response?</a:t>
            </a:r>
          </a:p>
          <a:p>
            <a:pPr>
              <a:buNone/>
            </a:pPr>
            <a:endParaRPr lang="en-US" sz="3800" dirty="0">
              <a:solidFill>
                <a:schemeClr val="tx1"/>
              </a:solidFill>
            </a:endParaRPr>
          </a:p>
          <a:p>
            <a:pPr>
              <a:buNone/>
            </a:pPr>
            <a:r>
              <a:rPr lang="en-US" sz="3800" dirty="0">
                <a:solidFill>
                  <a:schemeClr val="tx1"/>
                </a:solidFill>
              </a:rPr>
              <a:t>Results: The smell did not evoke fear response for group 1 although it did for group 2.</a:t>
            </a:r>
          </a:p>
          <a:p>
            <a:pPr>
              <a:buNone/>
            </a:pPr>
            <a:endParaRPr lang="en-US" sz="3800" dirty="0">
              <a:solidFill>
                <a:schemeClr val="tx1"/>
              </a:solidFill>
            </a:endParaRPr>
          </a:p>
          <a:p>
            <a:pPr>
              <a:buNone/>
            </a:pPr>
            <a:r>
              <a:rPr lang="en-US" sz="3800" dirty="0">
                <a:solidFill>
                  <a:schemeClr val="tx1"/>
                </a:solidFill>
              </a:rPr>
              <a:t>Conclusion: “A mother’s presence is a biochemical off switch for fear</a:t>
            </a:r>
            <a:r>
              <a:rPr lang="en-US" sz="3800" dirty="0">
                <a:solidFill>
                  <a:schemeClr val="tx1"/>
                </a:solidFill>
              </a:rPr>
              <a:t>.”</a:t>
            </a:r>
          </a:p>
          <a:p>
            <a:pPr>
              <a:buNone/>
            </a:pPr>
            <a:endParaRPr lang="en-US" sz="3800" dirty="0">
              <a:solidFill>
                <a:schemeClr val="tx1"/>
              </a:solidFill>
            </a:endParaRPr>
          </a:p>
          <a:p>
            <a:pPr>
              <a:buNone/>
            </a:pPr>
            <a:r>
              <a:rPr lang="en-US" sz="3800" dirty="0">
                <a:solidFill>
                  <a:schemeClr val="tx1"/>
                </a:solidFill>
              </a:rPr>
              <a:t>“</a:t>
            </a:r>
            <a:r>
              <a:rPr lang="en-US" sz="3800" dirty="0">
                <a:solidFill>
                  <a:schemeClr val="tx1"/>
                </a:solidFill>
              </a:rPr>
              <a:t>The mother’s ability to modify fear learning circuitry may provide clues to abusive attachment</a:t>
            </a:r>
            <a:r>
              <a:rPr lang="en-US" sz="3800" dirty="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336761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52249"/>
            <a:ext cx="8534400" cy="672662"/>
          </a:xfrm>
        </p:spPr>
        <p:txBody>
          <a:bodyPr/>
          <a:lstStyle/>
          <a:p>
            <a:pPr algn="ctr"/>
            <a:r>
              <a:rPr lang="en-US" dirty="0" smtClean="0"/>
              <a:t>Pain Studies</a:t>
            </a:r>
            <a:endParaRPr lang="en-US" dirty="0"/>
          </a:p>
        </p:txBody>
      </p:sp>
      <p:sp>
        <p:nvSpPr>
          <p:cNvPr id="3" name="Content Placeholder 2"/>
          <p:cNvSpPr>
            <a:spLocks noGrp="1"/>
          </p:cNvSpPr>
          <p:nvPr>
            <p:ph idx="1"/>
          </p:nvPr>
        </p:nvSpPr>
        <p:spPr>
          <a:xfrm>
            <a:off x="684212" y="1576552"/>
            <a:ext cx="8534400" cy="4572000"/>
          </a:xfrm>
        </p:spPr>
        <p:txBody>
          <a:bodyPr>
            <a:normAutofit fontScale="85000" lnSpcReduction="20000"/>
          </a:bodyPr>
          <a:lstStyle/>
          <a:p>
            <a:pPr>
              <a:buNone/>
            </a:pPr>
            <a:r>
              <a:rPr lang="en-US" dirty="0" err="1" smtClean="0">
                <a:solidFill>
                  <a:schemeClr val="tx1"/>
                </a:solidFill>
              </a:rPr>
              <a:t>Drouineau</a:t>
            </a:r>
            <a:r>
              <a:rPr lang="en-US" dirty="0" smtClean="0">
                <a:solidFill>
                  <a:schemeClr val="tx1"/>
                </a:solidFill>
              </a:rPr>
              <a:t> et al 2017:</a:t>
            </a:r>
          </a:p>
          <a:p>
            <a:pPr>
              <a:buNone/>
            </a:pPr>
            <a:endParaRPr lang="en-US" dirty="0" smtClean="0">
              <a:solidFill>
                <a:schemeClr val="tx1"/>
              </a:solidFill>
            </a:endParaRPr>
          </a:p>
          <a:p>
            <a:pPr>
              <a:buNone/>
            </a:pPr>
            <a:r>
              <a:rPr lang="en-US" dirty="0" smtClean="0">
                <a:solidFill>
                  <a:schemeClr val="tx1"/>
                </a:solidFill>
              </a:rPr>
              <a:t>2 groups of children:</a:t>
            </a:r>
          </a:p>
          <a:p>
            <a:pPr>
              <a:buNone/>
            </a:pPr>
            <a:r>
              <a:rPr lang="en-US" dirty="0" smtClean="0">
                <a:solidFill>
                  <a:schemeClr val="tx1"/>
                </a:solidFill>
              </a:rPr>
              <a:t>Group 1: 39 children with accidental burn or fracture</a:t>
            </a:r>
          </a:p>
          <a:p>
            <a:pPr>
              <a:buNone/>
            </a:pPr>
            <a:r>
              <a:rPr lang="en-US" dirty="0" smtClean="0">
                <a:solidFill>
                  <a:schemeClr val="tx1"/>
                </a:solidFill>
              </a:rPr>
              <a:t>Group 2: 39 abused children with burn or fracture</a:t>
            </a:r>
          </a:p>
          <a:p>
            <a:pPr>
              <a:buNone/>
            </a:pPr>
            <a:endParaRPr lang="en-US" dirty="0" smtClean="0">
              <a:solidFill>
                <a:schemeClr val="tx1"/>
              </a:solidFill>
            </a:endParaRPr>
          </a:p>
          <a:p>
            <a:pPr>
              <a:buNone/>
            </a:pPr>
            <a:r>
              <a:rPr lang="en-US" dirty="0" smtClean="0">
                <a:solidFill>
                  <a:schemeClr val="tx1"/>
                </a:solidFill>
              </a:rPr>
              <a:t>Question: Do abused children experience/express pain differently than non abused children?</a:t>
            </a:r>
          </a:p>
          <a:p>
            <a:pPr>
              <a:buNone/>
            </a:pPr>
            <a:endParaRPr lang="en-US" dirty="0" smtClean="0">
              <a:solidFill>
                <a:schemeClr val="tx1"/>
              </a:solidFill>
            </a:endParaRPr>
          </a:p>
          <a:p>
            <a:pPr>
              <a:buNone/>
            </a:pPr>
            <a:r>
              <a:rPr lang="en-US" dirty="0" smtClean="0">
                <a:solidFill>
                  <a:schemeClr val="tx1"/>
                </a:solidFill>
              </a:rPr>
              <a:t>Results: Doctors scored abused children as experiencing less pain than non-abused children with comparable injuries.</a:t>
            </a:r>
          </a:p>
          <a:p>
            <a:pPr>
              <a:buNone/>
            </a:pPr>
            <a:endParaRPr lang="en-US" dirty="0">
              <a:solidFill>
                <a:schemeClr val="tx1"/>
              </a:solidFill>
            </a:endParaRPr>
          </a:p>
          <a:p>
            <a:pPr>
              <a:buNone/>
            </a:pPr>
            <a:r>
              <a:rPr lang="en-US" dirty="0" smtClean="0">
                <a:solidFill>
                  <a:schemeClr val="tx1"/>
                </a:solidFill>
              </a:rPr>
              <a:t>“The behavior of abused children is less demonstrative of pain than children suffering from accidental injuries.”</a:t>
            </a:r>
            <a:endParaRPr lang="en-US" dirty="0">
              <a:solidFill>
                <a:schemeClr val="tx1"/>
              </a:solidFill>
            </a:endParaRPr>
          </a:p>
        </p:txBody>
      </p:sp>
    </p:spTree>
    <p:extLst>
      <p:ext uri="{BB962C8B-B14F-4D97-AF65-F5344CB8AC3E}">
        <p14:creationId xmlns:p14="http://schemas.microsoft.com/office/powerpoint/2010/main" val="390448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15310"/>
            <a:ext cx="8534400" cy="1051035"/>
          </a:xfrm>
        </p:spPr>
        <p:txBody>
          <a:bodyPr/>
          <a:lstStyle/>
          <a:p>
            <a:endParaRPr lang="en-US" dirty="0"/>
          </a:p>
        </p:txBody>
      </p:sp>
      <p:sp>
        <p:nvSpPr>
          <p:cNvPr id="3" name="Content Placeholder 2"/>
          <p:cNvSpPr>
            <a:spLocks noGrp="1"/>
          </p:cNvSpPr>
          <p:nvPr>
            <p:ph idx="1"/>
          </p:nvPr>
        </p:nvSpPr>
        <p:spPr/>
        <p:txBody>
          <a:bodyPr/>
          <a:lstStyle/>
          <a:p>
            <a:pPr algn="ctr">
              <a:buNone/>
            </a:pPr>
            <a:endParaRPr lang="en-US" sz="4400" dirty="0"/>
          </a:p>
          <a:p>
            <a:pPr algn="ctr">
              <a:buNone/>
            </a:pPr>
            <a:r>
              <a:rPr lang="en-US" sz="4400" dirty="0">
                <a:solidFill>
                  <a:schemeClr val="tx1"/>
                </a:solidFill>
              </a:rPr>
              <a:t>Attachment Studies</a:t>
            </a:r>
          </a:p>
          <a:p>
            <a:pPr>
              <a:buNone/>
            </a:pPr>
            <a:endParaRPr lang="en-US" dirty="0"/>
          </a:p>
        </p:txBody>
      </p:sp>
    </p:spTree>
    <p:extLst>
      <p:ext uri="{BB962C8B-B14F-4D97-AF65-F5344CB8AC3E}">
        <p14:creationId xmlns:p14="http://schemas.microsoft.com/office/powerpoint/2010/main" val="19963752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7696200" cy="819912"/>
          </a:xfrm>
        </p:spPr>
        <p:txBody>
          <a:bodyPr>
            <a:normAutofit/>
          </a:bodyPr>
          <a:lstStyle/>
          <a:p>
            <a:pPr algn="ctr"/>
            <a:r>
              <a:rPr lang="en-US" sz="4000" dirty="0"/>
              <a:t>The Strange Situation</a:t>
            </a:r>
            <a:endParaRPr lang="en-US" sz="4000" dirty="0"/>
          </a:p>
        </p:txBody>
      </p:sp>
      <p:pic>
        <p:nvPicPr>
          <p:cNvPr id="4" name="Content Placeholder 3" descr="Strange situation.jpg"/>
          <p:cNvPicPr>
            <a:picLocks noGrp="1" noChangeAspect="1"/>
          </p:cNvPicPr>
          <p:nvPr>
            <p:ph idx="1"/>
          </p:nvPr>
        </p:nvPicPr>
        <p:blipFill>
          <a:blip r:embed="rId2" cstate="print"/>
          <a:stretch>
            <a:fillRect/>
          </a:stretch>
        </p:blipFill>
        <p:spPr>
          <a:xfrm>
            <a:off x="3505201" y="1600201"/>
            <a:ext cx="4876799" cy="4343399"/>
          </a:xfrm>
        </p:spPr>
      </p:pic>
    </p:spTree>
    <p:extLst>
      <p:ext uri="{BB962C8B-B14F-4D97-AF65-F5344CB8AC3E}">
        <p14:creationId xmlns:p14="http://schemas.microsoft.com/office/powerpoint/2010/main" val="21947229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
            </a:r>
            <a:br>
              <a:rPr lang="en-US" dirty="0" smtClean="0"/>
            </a:br>
            <a:r>
              <a:rPr lang="en-US" dirty="0" smtClean="0"/>
              <a:t>Secure Vs. Insecure Attachment</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rPr>
              <a:t>Based on the infant’s reaction to being with the mother alone, with the mother and the stranger, and with the stranger alone, all alone, and then with the mother again, the infants were classified into three attachment categories: </a:t>
            </a:r>
          </a:p>
          <a:p>
            <a:pPr>
              <a:buNone/>
            </a:pPr>
            <a:r>
              <a:rPr lang="en-US" dirty="0" smtClean="0">
                <a:solidFill>
                  <a:schemeClr val="tx1"/>
                </a:solidFill>
              </a:rPr>
              <a:t>The secure infants were those who explored the environment when with the mothers, missed her while she was gone, and gained comfort from her when reunited.</a:t>
            </a:r>
          </a:p>
        </p:txBody>
      </p:sp>
    </p:spTree>
    <p:extLst>
      <p:ext uri="{BB962C8B-B14F-4D97-AF65-F5344CB8AC3E}">
        <p14:creationId xmlns:p14="http://schemas.microsoft.com/office/powerpoint/2010/main" val="26032757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51946"/>
            <a:ext cx="8534400" cy="851337"/>
          </a:xfrm>
        </p:spPr>
        <p:txBody>
          <a:bodyPr>
            <a:normAutofit/>
          </a:bodyPr>
          <a:lstStyle/>
          <a:p>
            <a:pPr algn="ctr"/>
            <a:r>
              <a:rPr lang="en-US" dirty="0" smtClean="0"/>
              <a:t>Attachment Studies</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rPr>
              <a:t>Meta analysis of 10 studies (400+ children) found high likelihood of maltreated children </a:t>
            </a:r>
            <a:r>
              <a:rPr lang="en-US" u="sng" dirty="0" smtClean="0">
                <a:solidFill>
                  <a:schemeClr val="tx1"/>
                </a:solidFill>
              </a:rPr>
              <a:t>not</a:t>
            </a:r>
            <a:r>
              <a:rPr lang="en-US" dirty="0" smtClean="0">
                <a:solidFill>
                  <a:schemeClr val="tx1"/>
                </a:solidFill>
              </a:rPr>
              <a:t> being  securely attached.</a:t>
            </a:r>
            <a:endParaRPr lang="en-US" dirty="0">
              <a:solidFill>
                <a:schemeClr val="tx1"/>
              </a:solidFill>
            </a:endParaRPr>
          </a:p>
        </p:txBody>
      </p:sp>
    </p:spTree>
    <p:extLst>
      <p:ext uri="{BB962C8B-B14F-4D97-AF65-F5344CB8AC3E}">
        <p14:creationId xmlns:p14="http://schemas.microsoft.com/office/powerpoint/2010/main" val="1766603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F1300-08F3-D745-A63A-0CD27868A325}"/>
              </a:ext>
            </a:extLst>
          </p:cNvPr>
          <p:cNvSpPr>
            <a:spLocks noGrp="1"/>
          </p:cNvSpPr>
          <p:nvPr>
            <p:ph type="title"/>
          </p:nvPr>
        </p:nvSpPr>
        <p:spPr/>
        <p:txBody>
          <a:bodyPr/>
          <a:lstStyle/>
          <a:p>
            <a:pPr algn="ctr"/>
            <a:endParaRPr lang="en-US" dirty="0"/>
          </a:p>
        </p:txBody>
      </p:sp>
      <p:sp>
        <p:nvSpPr>
          <p:cNvPr id="3" name="Content Placeholder 2">
            <a:extLst>
              <a:ext uri="{FF2B5EF4-FFF2-40B4-BE49-F238E27FC236}">
                <a16:creationId xmlns:a16="http://schemas.microsoft.com/office/drawing/2014/main" id="{917FBBF2-1F2E-1843-81EE-E414B9E292B7}"/>
              </a:ext>
            </a:extLst>
          </p:cNvPr>
          <p:cNvSpPr>
            <a:spLocks noGrp="1"/>
          </p:cNvSpPr>
          <p:nvPr>
            <p:ph idx="1"/>
          </p:nvPr>
        </p:nvSpPr>
        <p:spPr/>
        <p:txBody>
          <a:bodyPr>
            <a:noAutofit/>
          </a:bodyPr>
          <a:lstStyle/>
          <a:p>
            <a:pPr marL="0" indent="0">
              <a:buNone/>
            </a:pPr>
            <a:r>
              <a:rPr lang="en-US" sz="2400" dirty="0">
                <a:solidFill>
                  <a:schemeClr val="tx1"/>
                </a:solidFill>
              </a:rPr>
              <a:t>Collaboration between Amy Baker, Steven </a:t>
            </a:r>
            <a:r>
              <a:rPr lang="en-US" sz="2400" dirty="0" err="1">
                <a:solidFill>
                  <a:schemeClr val="tx1"/>
                </a:solidFill>
              </a:rPr>
              <a:t>G.Miller</a:t>
            </a:r>
            <a:r>
              <a:rPr lang="en-US" sz="2400" dirty="0">
                <a:solidFill>
                  <a:schemeClr val="tx1"/>
                </a:solidFill>
              </a:rPr>
              <a:t> and William </a:t>
            </a:r>
            <a:r>
              <a:rPr lang="en-US" sz="2400" dirty="0" err="1">
                <a:solidFill>
                  <a:schemeClr val="tx1"/>
                </a:solidFill>
              </a:rPr>
              <a:t>Bernet</a:t>
            </a:r>
            <a:r>
              <a:rPr lang="en-US" sz="2400" dirty="0">
                <a:solidFill>
                  <a:schemeClr val="tx1"/>
                </a:solidFill>
              </a:rPr>
              <a:t>.</a:t>
            </a:r>
          </a:p>
          <a:p>
            <a:pPr marL="0" indent="0">
              <a:buNone/>
            </a:pPr>
            <a:endParaRPr lang="en-US" sz="2400" dirty="0">
              <a:solidFill>
                <a:schemeClr val="tx1"/>
              </a:solidFill>
            </a:endParaRPr>
          </a:p>
          <a:p>
            <a:pPr marL="0" indent="0">
              <a:buNone/>
            </a:pPr>
            <a:r>
              <a:rPr lang="en-US" sz="2400" dirty="0">
                <a:solidFill>
                  <a:schemeClr val="tx1"/>
                </a:solidFill>
              </a:rPr>
              <a:t>With the assistance of </a:t>
            </a:r>
            <a:r>
              <a:rPr lang="en-US" sz="2400" dirty="0" err="1">
                <a:solidFill>
                  <a:schemeClr val="tx1"/>
                </a:solidFill>
              </a:rPr>
              <a:t>Trinae</a:t>
            </a:r>
            <a:r>
              <a:rPr lang="en-US" sz="2400" dirty="0">
                <a:solidFill>
                  <a:schemeClr val="tx1"/>
                </a:solidFill>
              </a:rPr>
              <a:t> Adebayo</a:t>
            </a:r>
          </a:p>
          <a:p>
            <a:pPr marL="0" indent="0">
              <a:buNone/>
            </a:pPr>
            <a:endParaRPr lang="en-US" sz="2400" dirty="0">
              <a:solidFill>
                <a:schemeClr val="tx1"/>
              </a:solidFill>
            </a:endParaRPr>
          </a:p>
          <a:p>
            <a:pPr marL="0" indent="0">
              <a:buNone/>
            </a:pPr>
            <a:r>
              <a:rPr lang="en-US" sz="2400" dirty="0">
                <a:solidFill>
                  <a:schemeClr val="tx1"/>
                </a:solidFill>
              </a:rPr>
              <a:t>Funded by the Steel Partners Foundation</a:t>
            </a:r>
          </a:p>
          <a:p>
            <a:pPr marL="0" indent="0">
              <a:buNone/>
            </a:pPr>
            <a:endParaRPr lang="en-US" sz="2400" dirty="0">
              <a:solidFill>
                <a:schemeClr val="tx1"/>
              </a:solidFill>
            </a:endParaRPr>
          </a:p>
          <a:p>
            <a:pPr marL="0" indent="0">
              <a:buNone/>
            </a:pPr>
            <a:r>
              <a:rPr lang="en-US" sz="2400" dirty="0">
                <a:solidFill>
                  <a:schemeClr val="tx1"/>
                </a:solidFill>
              </a:rPr>
              <a:t>Purpose is to document the attitudes and behaviors of abused children towards their abusive caregiver.</a:t>
            </a:r>
          </a:p>
        </p:txBody>
      </p:sp>
    </p:spTree>
    <p:extLst>
      <p:ext uri="{BB962C8B-B14F-4D97-AF65-F5344CB8AC3E}">
        <p14:creationId xmlns:p14="http://schemas.microsoft.com/office/powerpoint/2010/main" val="1209108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endParaRPr lang="en-US" sz="4400" dirty="0"/>
          </a:p>
          <a:p>
            <a:pPr algn="ctr">
              <a:buNone/>
            </a:pPr>
            <a:r>
              <a:rPr lang="en-US" sz="4400" dirty="0">
                <a:solidFill>
                  <a:schemeClr val="tx1"/>
                </a:solidFill>
              </a:rPr>
              <a:t>Foster Youth Studies</a:t>
            </a:r>
            <a:endParaRPr lang="en-US" sz="4400" dirty="0">
              <a:solidFill>
                <a:schemeClr val="tx1"/>
              </a:solidFill>
            </a:endParaRPr>
          </a:p>
        </p:txBody>
      </p:sp>
    </p:spTree>
    <p:extLst>
      <p:ext uri="{BB962C8B-B14F-4D97-AF65-F5344CB8AC3E}">
        <p14:creationId xmlns:p14="http://schemas.microsoft.com/office/powerpoint/2010/main" val="12432321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Foster Youth Studies</a:t>
            </a:r>
            <a:endParaRPr lang="en-US" dirty="0"/>
          </a:p>
        </p:txBody>
      </p:sp>
      <p:sp>
        <p:nvSpPr>
          <p:cNvPr id="3" name="Content Placeholder 2"/>
          <p:cNvSpPr>
            <a:spLocks noGrp="1"/>
          </p:cNvSpPr>
          <p:nvPr>
            <p:ph idx="1"/>
          </p:nvPr>
        </p:nvSpPr>
        <p:spPr/>
        <p:txBody>
          <a:bodyPr>
            <a:normAutofit/>
          </a:bodyPr>
          <a:lstStyle/>
          <a:p>
            <a:pPr>
              <a:buNone/>
            </a:pPr>
            <a:r>
              <a:rPr lang="en-US" dirty="0" smtClean="0">
                <a:solidFill>
                  <a:schemeClr val="tx1"/>
                </a:solidFill>
              </a:rPr>
              <a:t>Baker et al (2017) analyzed 27 studies in which foster youth were interviewed about their experience of being in foster care. </a:t>
            </a:r>
          </a:p>
          <a:p>
            <a:pPr>
              <a:buNone/>
            </a:pPr>
            <a:endParaRPr lang="en-US" dirty="0" smtClean="0">
              <a:solidFill>
                <a:schemeClr val="tx1"/>
              </a:solidFill>
            </a:endParaRPr>
          </a:p>
          <a:p>
            <a:pPr>
              <a:buNone/>
            </a:pPr>
            <a:r>
              <a:rPr lang="en-US" dirty="0" smtClean="0">
                <a:solidFill>
                  <a:schemeClr val="tx1"/>
                </a:solidFill>
              </a:rPr>
              <a:t>Three coders blind to the hypotheses</a:t>
            </a:r>
          </a:p>
          <a:p>
            <a:pPr>
              <a:buNone/>
            </a:pPr>
            <a:endParaRPr lang="en-US" dirty="0" smtClean="0">
              <a:solidFill>
                <a:schemeClr val="tx1"/>
              </a:solidFill>
            </a:endParaRPr>
          </a:p>
          <a:p>
            <a:pPr>
              <a:buNone/>
            </a:pPr>
            <a:r>
              <a:rPr lang="en-US" dirty="0" smtClean="0">
                <a:solidFill>
                  <a:schemeClr val="tx1"/>
                </a:solidFill>
              </a:rPr>
              <a:t>3 attachment-related constructs: (1) yearning for the parent, (2) fear of separation and (3) self-blame and/or minimized the abuse.</a:t>
            </a:r>
            <a:endParaRPr lang="en-US" dirty="0">
              <a:solidFill>
                <a:schemeClr val="tx1"/>
              </a:solidFill>
            </a:endParaRPr>
          </a:p>
        </p:txBody>
      </p:sp>
    </p:spTree>
    <p:extLst>
      <p:ext uri="{BB962C8B-B14F-4D97-AF65-F5344CB8AC3E}">
        <p14:creationId xmlns:p14="http://schemas.microsoft.com/office/powerpoint/2010/main" val="13162995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Foster Youth Studies</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rPr>
              <a:t>THEME	Relevant Study	Issue found in study </a:t>
            </a:r>
          </a:p>
          <a:p>
            <a:pPr>
              <a:buNone/>
            </a:pPr>
            <a:endParaRPr lang="en-US" dirty="0">
              <a:solidFill>
                <a:schemeClr val="tx1"/>
              </a:solidFill>
            </a:endParaRPr>
          </a:p>
          <a:p>
            <a:pPr>
              <a:buNone/>
            </a:pPr>
            <a:r>
              <a:rPr lang="en-US" dirty="0" smtClean="0">
                <a:solidFill>
                  <a:schemeClr val="tx1"/>
                </a:solidFill>
              </a:rPr>
              <a:t>Attachment		25		25 (100%)</a:t>
            </a:r>
          </a:p>
          <a:p>
            <a:pPr>
              <a:buNone/>
            </a:pPr>
            <a:r>
              <a:rPr lang="en-US" dirty="0" smtClean="0">
                <a:solidFill>
                  <a:schemeClr val="tx1"/>
                </a:solidFill>
              </a:rPr>
              <a:t>Fear			</a:t>
            </a:r>
            <a:r>
              <a:rPr lang="en-US" dirty="0" smtClean="0">
                <a:solidFill>
                  <a:schemeClr val="tx1"/>
                </a:solidFill>
              </a:rPr>
              <a:t>	18</a:t>
            </a:r>
            <a:r>
              <a:rPr lang="en-US" dirty="0" smtClean="0">
                <a:solidFill>
                  <a:schemeClr val="tx1"/>
                </a:solidFill>
              </a:rPr>
              <a:t>		15 (83.3%)</a:t>
            </a:r>
          </a:p>
          <a:p>
            <a:pPr>
              <a:buNone/>
            </a:pPr>
            <a:r>
              <a:rPr lang="en-US" dirty="0" smtClean="0">
                <a:solidFill>
                  <a:schemeClr val="tx1"/>
                </a:solidFill>
              </a:rPr>
              <a:t>Self-blame		</a:t>
            </a:r>
            <a:r>
              <a:rPr lang="en-US" dirty="0" smtClean="0">
                <a:solidFill>
                  <a:schemeClr val="tx1"/>
                </a:solidFill>
              </a:rPr>
              <a:t>	16</a:t>
            </a:r>
            <a:r>
              <a:rPr lang="en-US" dirty="0" smtClean="0">
                <a:solidFill>
                  <a:schemeClr val="tx1"/>
                </a:solidFill>
              </a:rPr>
              <a:t>		15 (93.8%)</a:t>
            </a:r>
            <a:endParaRPr lang="en-US" dirty="0">
              <a:solidFill>
                <a:schemeClr val="tx1"/>
              </a:solidFill>
            </a:endParaRPr>
          </a:p>
        </p:txBody>
      </p:sp>
    </p:spTree>
    <p:extLst>
      <p:ext uri="{BB962C8B-B14F-4D97-AF65-F5344CB8AC3E}">
        <p14:creationId xmlns:p14="http://schemas.microsoft.com/office/powerpoint/2010/main" val="40360718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Foster Youth Studies: Yearning</a:t>
            </a:r>
            <a:endParaRPr lang="en-US" dirty="0"/>
          </a:p>
        </p:txBody>
      </p:sp>
      <p:sp>
        <p:nvSpPr>
          <p:cNvPr id="3" name="Content Placeholder 2"/>
          <p:cNvSpPr>
            <a:spLocks noGrp="1"/>
          </p:cNvSpPr>
          <p:nvPr>
            <p:ph idx="1"/>
          </p:nvPr>
        </p:nvSpPr>
        <p:spPr/>
        <p:txBody>
          <a:bodyPr>
            <a:normAutofit/>
          </a:bodyPr>
          <a:lstStyle/>
          <a:p>
            <a:pPr>
              <a:buNone/>
            </a:pPr>
            <a:r>
              <a:rPr lang="en-US" dirty="0" smtClean="0">
                <a:solidFill>
                  <a:schemeClr val="tx1"/>
                </a:solidFill>
              </a:rPr>
              <a:t>“Many </a:t>
            </a:r>
            <a:r>
              <a:rPr lang="en-US" dirty="0">
                <a:solidFill>
                  <a:schemeClr val="tx1"/>
                </a:solidFill>
              </a:rPr>
              <a:t>young people took every opportunity to reiterate that they missed their families, would like more contact with family and friends and would like to return home </a:t>
            </a:r>
            <a:r>
              <a:rPr lang="en-US" dirty="0" smtClean="0">
                <a:solidFill>
                  <a:schemeClr val="tx1"/>
                </a:solidFill>
              </a:rPr>
              <a:t>eventually.”</a:t>
            </a:r>
          </a:p>
          <a:p>
            <a:pPr>
              <a:buNone/>
            </a:pPr>
            <a:r>
              <a:rPr lang="en-US" dirty="0" smtClean="0">
                <a:solidFill>
                  <a:schemeClr val="tx1"/>
                </a:solidFill>
              </a:rPr>
              <a:t>“No </a:t>
            </a:r>
            <a:r>
              <a:rPr lang="en-US" dirty="0">
                <a:solidFill>
                  <a:schemeClr val="tx1"/>
                </a:solidFill>
              </a:rPr>
              <a:t>matter what their parents had done, all the respondents missed and longed for their birth parents, and thought about them </a:t>
            </a:r>
            <a:r>
              <a:rPr lang="en-US" dirty="0" smtClean="0">
                <a:solidFill>
                  <a:schemeClr val="tx1"/>
                </a:solidFill>
              </a:rPr>
              <a:t>frequently.” </a:t>
            </a:r>
          </a:p>
          <a:p>
            <a:pPr>
              <a:buNone/>
            </a:pPr>
            <a:r>
              <a:rPr lang="en-US" dirty="0">
                <a:solidFill>
                  <a:schemeClr val="tx1"/>
                </a:solidFill>
              </a:rPr>
              <a:t>“The desire to return home and to be loved by parents dominated the wish </a:t>
            </a:r>
            <a:r>
              <a:rPr lang="en-US" dirty="0" smtClean="0">
                <a:solidFill>
                  <a:schemeClr val="tx1"/>
                </a:solidFill>
              </a:rPr>
              <a:t>lists.”</a:t>
            </a:r>
          </a:p>
          <a:p>
            <a:endParaRPr lang="en-US" dirty="0" smtClean="0"/>
          </a:p>
          <a:p>
            <a:pPr>
              <a:buNone/>
            </a:pPr>
            <a:endParaRPr lang="en-US" dirty="0"/>
          </a:p>
        </p:txBody>
      </p:sp>
    </p:spTree>
    <p:extLst>
      <p:ext uri="{BB962C8B-B14F-4D97-AF65-F5344CB8AC3E}">
        <p14:creationId xmlns:p14="http://schemas.microsoft.com/office/powerpoint/2010/main" val="1866758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endParaRPr lang="en-US" sz="4400" dirty="0"/>
          </a:p>
          <a:p>
            <a:pPr algn="ctr">
              <a:buNone/>
            </a:pPr>
            <a:r>
              <a:rPr lang="en-US" sz="4400" dirty="0">
                <a:solidFill>
                  <a:schemeClr val="tx1"/>
                </a:solidFill>
              </a:rPr>
              <a:t>Memoirs</a:t>
            </a:r>
          </a:p>
          <a:p>
            <a:endParaRPr lang="en-US" dirty="0"/>
          </a:p>
        </p:txBody>
      </p:sp>
    </p:spTree>
    <p:extLst>
      <p:ext uri="{BB962C8B-B14F-4D97-AF65-F5344CB8AC3E}">
        <p14:creationId xmlns:p14="http://schemas.microsoft.com/office/powerpoint/2010/main" val="18793235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88580"/>
            <a:ext cx="8534400" cy="578068"/>
          </a:xfrm>
        </p:spPr>
        <p:txBody>
          <a:bodyPr>
            <a:normAutofit fontScale="90000"/>
          </a:bodyPr>
          <a:lstStyle/>
          <a:p>
            <a:pPr algn="ctr"/>
            <a:r>
              <a:rPr lang="en-US" dirty="0" smtClean="0"/>
              <a:t>Memoirs</a:t>
            </a:r>
            <a:endParaRPr lang="en-US" dirty="0"/>
          </a:p>
        </p:txBody>
      </p:sp>
      <p:sp>
        <p:nvSpPr>
          <p:cNvPr id="3" name="Content Placeholder 2"/>
          <p:cNvSpPr>
            <a:spLocks noGrp="1"/>
          </p:cNvSpPr>
          <p:nvPr>
            <p:ph idx="1"/>
          </p:nvPr>
        </p:nvSpPr>
        <p:spPr>
          <a:xfrm>
            <a:off x="684212" y="685800"/>
            <a:ext cx="8534400" cy="4548352"/>
          </a:xfrm>
        </p:spPr>
        <p:txBody>
          <a:bodyPr/>
          <a:lstStyle/>
          <a:p>
            <a:pPr>
              <a:buNone/>
            </a:pPr>
            <a:r>
              <a:rPr lang="en-US" dirty="0" smtClean="0">
                <a:solidFill>
                  <a:schemeClr val="tx1"/>
                </a:solidFill>
              </a:rPr>
              <a:t>45 memoirs of adult survivors of childhood parental maltreatment were read.</a:t>
            </a:r>
          </a:p>
          <a:p>
            <a:pPr>
              <a:buNone/>
            </a:pPr>
            <a:endParaRPr lang="en-US" dirty="0" smtClean="0">
              <a:solidFill>
                <a:schemeClr val="tx1"/>
              </a:solidFill>
            </a:endParaRPr>
          </a:p>
          <a:p>
            <a:pPr>
              <a:buNone/>
            </a:pPr>
            <a:r>
              <a:rPr lang="en-US" dirty="0" smtClean="0">
                <a:solidFill>
                  <a:schemeClr val="tx1"/>
                </a:solidFill>
              </a:rPr>
              <a:t>The overwhelming issue across all of the books – regardless of the gender of the author or gender of the parent or age the abuse occurred or type of abuse was an attachment to the abuser and a desire for a repaired relationship.</a:t>
            </a:r>
            <a:endParaRPr lang="en-US" dirty="0">
              <a:solidFill>
                <a:schemeClr val="tx1"/>
              </a:solidFill>
            </a:endParaRPr>
          </a:p>
        </p:txBody>
      </p:sp>
    </p:spTree>
    <p:extLst>
      <p:ext uri="{BB962C8B-B14F-4D97-AF65-F5344CB8AC3E}">
        <p14:creationId xmlns:p14="http://schemas.microsoft.com/office/powerpoint/2010/main" val="34740751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36332"/>
            <a:ext cx="8534400" cy="1292771"/>
          </a:xfrm>
        </p:spPr>
        <p:txBody>
          <a:bodyPr>
            <a:normAutofit fontScale="90000"/>
          </a:bodyPr>
          <a:lstStyle/>
          <a:p>
            <a:r>
              <a:rPr lang="en-US" dirty="0" smtClean="0"/>
              <a:t>Why do children form attachments with abusive caregivers?</a:t>
            </a:r>
            <a:endParaRPr lang="en-US" dirty="0"/>
          </a:p>
        </p:txBody>
      </p:sp>
      <p:sp>
        <p:nvSpPr>
          <p:cNvPr id="3" name="Content Placeholder 2"/>
          <p:cNvSpPr>
            <a:spLocks noGrp="1"/>
          </p:cNvSpPr>
          <p:nvPr>
            <p:ph idx="1"/>
          </p:nvPr>
        </p:nvSpPr>
        <p:spPr>
          <a:xfrm>
            <a:off x="684212" y="1629102"/>
            <a:ext cx="8534400" cy="4088525"/>
          </a:xfrm>
        </p:spPr>
        <p:txBody>
          <a:bodyPr/>
          <a:lstStyle/>
          <a:p>
            <a:pPr marL="514350" indent="-514350">
              <a:buNone/>
            </a:pPr>
            <a:r>
              <a:rPr lang="en-US" dirty="0" smtClean="0">
                <a:solidFill>
                  <a:schemeClr val="tx1"/>
                </a:solidFill>
              </a:rPr>
              <a:t>In sum....</a:t>
            </a:r>
          </a:p>
          <a:p>
            <a:pPr marL="514350" indent="-514350">
              <a:buAutoNum type="arabicPeriod"/>
            </a:pPr>
            <a:endParaRPr lang="en-US" dirty="0" smtClean="0">
              <a:solidFill>
                <a:schemeClr val="tx1"/>
              </a:solidFill>
            </a:endParaRPr>
          </a:p>
          <a:p>
            <a:pPr marL="514350" indent="-514350">
              <a:buAutoNum type="arabicPeriod"/>
            </a:pPr>
            <a:r>
              <a:rPr lang="en-US" dirty="0" smtClean="0">
                <a:solidFill>
                  <a:schemeClr val="tx1"/>
                </a:solidFill>
              </a:rPr>
              <a:t>Because they cannot help it. (i.e., hard-wired).</a:t>
            </a:r>
          </a:p>
          <a:p>
            <a:pPr marL="514350" indent="-514350">
              <a:buAutoNum type="arabicPeriod"/>
            </a:pPr>
            <a:r>
              <a:rPr lang="en-US" dirty="0" smtClean="0">
                <a:solidFill>
                  <a:schemeClr val="tx1"/>
                </a:solidFill>
              </a:rPr>
              <a:t>What is affected is the </a:t>
            </a:r>
            <a:r>
              <a:rPr lang="en-US" u="sng" dirty="0" smtClean="0">
                <a:solidFill>
                  <a:schemeClr val="tx1"/>
                </a:solidFill>
              </a:rPr>
              <a:t>quality</a:t>
            </a:r>
            <a:r>
              <a:rPr lang="en-US" dirty="0" smtClean="0">
                <a:solidFill>
                  <a:schemeClr val="tx1"/>
                </a:solidFill>
              </a:rPr>
              <a:t> of the attachment not whether there is an attachment.</a:t>
            </a:r>
          </a:p>
          <a:p>
            <a:pPr marL="514350" indent="-514350">
              <a:buAutoNum type="arabicPeriod"/>
            </a:pPr>
            <a:endParaRPr lang="en-US" dirty="0"/>
          </a:p>
        </p:txBody>
      </p:sp>
    </p:spTree>
    <p:extLst>
      <p:ext uri="{BB962C8B-B14F-4D97-AF65-F5344CB8AC3E}">
        <p14:creationId xmlns:p14="http://schemas.microsoft.com/office/powerpoint/2010/main" val="8566819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20415"/>
            <a:ext cx="8534400" cy="798786"/>
          </a:xfrm>
        </p:spPr>
        <p:txBody>
          <a:bodyPr>
            <a:normAutofit fontScale="90000"/>
          </a:bodyPr>
          <a:lstStyle/>
          <a:p>
            <a:r>
              <a:rPr lang="en-US" dirty="0" smtClean="0"/>
              <a:t>Why Do Children Love Their Abusive Parents?</a:t>
            </a:r>
            <a:endParaRPr lang="en-US" dirty="0"/>
          </a:p>
        </p:txBody>
      </p:sp>
      <p:sp>
        <p:nvSpPr>
          <p:cNvPr id="3" name="Content Placeholder 2"/>
          <p:cNvSpPr>
            <a:spLocks noGrp="1"/>
          </p:cNvSpPr>
          <p:nvPr>
            <p:ph idx="1"/>
          </p:nvPr>
        </p:nvSpPr>
        <p:spPr>
          <a:xfrm>
            <a:off x="684212" y="1460938"/>
            <a:ext cx="8534400" cy="3867807"/>
          </a:xfrm>
        </p:spPr>
        <p:txBody>
          <a:bodyPr>
            <a:normAutofit/>
          </a:bodyPr>
          <a:lstStyle/>
          <a:p>
            <a:pPr marL="514350" indent="-514350">
              <a:buAutoNum type="arabicPeriod"/>
            </a:pPr>
            <a:r>
              <a:rPr lang="en-US" dirty="0" smtClean="0">
                <a:solidFill>
                  <a:schemeClr val="tx1"/>
                </a:solidFill>
              </a:rPr>
              <a:t>The parents are not always abusive. Presumably there are some positive moments. The positive reinforces the attachment.</a:t>
            </a:r>
          </a:p>
          <a:p>
            <a:pPr marL="514350" indent="-514350">
              <a:buAutoNum type="arabicPeriod"/>
            </a:pPr>
            <a:r>
              <a:rPr lang="en-US" dirty="0" smtClean="0">
                <a:solidFill>
                  <a:schemeClr val="tx1"/>
                </a:solidFill>
              </a:rPr>
              <a:t>The child doesn’t have any context to know that what is happening in the home is not normal.</a:t>
            </a:r>
          </a:p>
          <a:p>
            <a:pPr marL="514350" indent="-514350">
              <a:buAutoNum type="arabicPeriod"/>
            </a:pPr>
            <a:r>
              <a:rPr lang="en-US" dirty="0" smtClean="0">
                <a:solidFill>
                  <a:schemeClr val="tx1"/>
                </a:solidFill>
              </a:rPr>
              <a:t>Because there is a pre-existing attachment, which is very hard to extinguish.</a:t>
            </a:r>
          </a:p>
          <a:p>
            <a:pPr marL="514350" indent="-514350">
              <a:buAutoNum type="arabicPeriod"/>
            </a:pPr>
            <a:r>
              <a:rPr lang="en-US" dirty="0" smtClean="0">
                <a:solidFill>
                  <a:schemeClr val="tx1"/>
                </a:solidFill>
              </a:rPr>
              <a:t>The children take the blame for the abuse to preserve the “good” parent. The desire to believe the promise of the good parent is very powerful.</a:t>
            </a:r>
            <a:endParaRPr lang="en-US" dirty="0">
              <a:solidFill>
                <a:schemeClr val="tx1"/>
              </a:solidFill>
            </a:endParaRPr>
          </a:p>
        </p:txBody>
      </p:sp>
    </p:spTree>
    <p:extLst>
      <p:ext uri="{BB962C8B-B14F-4D97-AF65-F5344CB8AC3E}">
        <p14:creationId xmlns:p14="http://schemas.microsoft.com/office/powerpoint/2010/main" val="33470342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over.jpg"/>
          <p:cNvPicPr>
            <a:picLocks noGrp="1" noChangeAspect="1"/>
          </p:cNvPicPr>
          <p:nvPr>
            <p:ph idx="1"/>
          </p:nvPr>
        </p:nvPicPr>
        <p:blipFill>
          <a:blip r:embed="rId2" cstate="print"/>
          <a:stretch>
            <a:fillRect/>
          </a:stretch>
        </p:blipFill>
        <p:spPr>
          <a:xfrm>
            <a:off x="4114800" y="1981200"/>
            <a:ext cx="3581400" cy="4267200"/>
          </a:xfrm>
        </p:spPr>
      </p:pic>
    </p:spTree>
    <p:extLst>
      <p:ext uri="{BB962C8B-B14F-4D97-AF65-F5344CB8AC3E}">
        <p14:creationId xmlns:p14="http://schemas.microsoft.com/office/powerpoint/2010/main" val="14960752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99091"/>
            <a:ext cx="8534400" cy="1177158"/>
          </a:xfrm>
        </p:spPr>
        <p:txBody>
          <a:bodyPr/>
          <a:lstStyle/>
          <a:p>
            <a:r>
              <a:rPr lang="en-US" dirty="0" smtClean="0"/>
              <a:t>The current study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23954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59E15-801E-7942-A9C7-2AF259200B4A}"/>
              </a:ext>
            </a:extLst>
          </p:cNvPr>
          <p:cNvSpPr>
            <a:spLocks noGrp="1"/>
          </p:cNvSpPr>
          <p:nvPr>
            <p:ph type="title"/>
          </p:nvPr>
        </p:nvSpPr>
        <p:spPr>
          <a:xfrm>
            <a:off x="684212" y="136634"/>
            <a:ext cx="8534400" cy="1061545"/>
          </a:xfrm>
        </p:spPr>
        <p:txBody>
          <a:bodyPr/>
          <a:lstStyle/>
          <a:p>
            <a:pPr algn="ctr"/>
            <a:r>
              <a:rPr lang="en-US" dirty="0"/>
              <a:t>Research Questions: Study Part 1</a:t>
            </a:r>
          </a:p>
        </p:txBody>
      </p:sp>
      <p:sp>
        <p:nvSpPr>
          <p:cNvPr id="3" name="Content Placeholder 2">
            <a:extLst>
              <a:ext uri="{FF2B5EF4-FFF2-40B4-BE49-F238E27FC236}">
                <a16:creationId xmlns:a16="http://schemas.microsoft.com/office/drawing/2014/main" id="{24A45726-12AE-9440-B84C-B1490DF2E6F4}"/>
              </a:ext>
            </a:extLst>
          </p:cNvPr>
          <p:cNvSpPr>
            <a:spLocks noGrp="1"/>
          </p:cNvSpPr>
          <p:nvPr>
            <p:ph idx="1"/>
          </p:nvPr>
        </p:nvSpPr>
        <p:spPr>
          <a:xfrm>
            <a:off x="684212" y="1198178"/>
            <a:ext cx="8534400" cy="4414345"/>
          </a:xfrm>
        </p:spPr>
        <p:txBody>
          <a:bodyPr>
            <a:normAutofit/>
          </a:bodyPr>
          <a:lstStyle/>
          <a:p>
            <a:pPr marL="0" indent="0">
              <a:buNone/>
            </a:pPr>
            <a:r>
              <a:rPr lang="en-US" sz="2400" dirty="0">
                <a:solidFill>
                  <a:schemeClr val="tx1"/>
                </a:solidFill>
              </a:rPr>
              <a:t>Would clinicians rate physically abused children as exhibiting behaviors that are “attachment-enhancing” or “attachment-distancing” from the abusive caregiver?</a:t>
            </a:r>
          </a:p>
        </p:txBody>
      </p:sp>
    </p:spTree>
    <p:extLst>
      <p:ext uri="{BB962C8B-B14F-4D97-AF65-F5344CB8AC3E}">
        <p14:creationId xmlns:p14="http://schemas.microsoft.com/office/powerpoint/2010/main" val="26539773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021C0-789D-D247-B4FF-AAF3B80268CD}"/>
              </a:ext>
            </a:extLst>
          </p:cNvPr>
          <p:cNvSpPr>
            <a:spLocks noGrp="1"/>
          </p:cNvSpPr>
          <p:nvPr>
            <p:ph type="title"/>
          </p:nvPr>
        </p:nvSpPr>
        <p:spPr>
          <a:xfrm>
            <a:off x="684212" y="451946"/>
            <a:ext cx="8534400" cy="840826"/>
          </a:xfrm>
        </p:spPr>
        <p:txBody>
          <a:bodyPr/>
          <a:lstStyle/>
          <a:p>
            <a:pPr algn="ctr"/>
            <a:r>
              <a:rPr lang="en-US" dirty="0"/>
              <a:t>Study Methods: The Sample</a:t>
            </a:r>
          </a:p>
        </p:txBody>
      </p:sp>
      <p:sp>
        <p:nvSpPr>
          <p:cNvPr id="3" name="Content Placeholder 2">
            <a:extLst>
              <a:ext uri="{FF2B5EF4-FFF2-40B4-BE49-F238E27FC236}">
                <a16:creationId xmlns:a16="http://schemas.microsoft.com/office/drawing/2014/main" id="{8F3855C2-861B-184B-A9F7-12423FCD038F}"/>
              </a:ext>
            </a:extLst>
          </p:cNvPr>
          <p:cNvSpPr>
            <a:spLocks noGrp="1"/>
          </p:cNvSpPr>
          <p:nvPr>
            <p:ph idx="1"/>
          </p:nvPr>
        </p:nvSpPr>
        <p:spPr>
          <a:xfrm>
            <a:off x="684212" y="1292772"/>
            <a:ext cx="8534400" cy="4403835"/>
          </a:xfrm>
        </p:spPr>
        <p:txBody>
          <a:bodyPr/>
          <a:lstStyle/>
          <a:p>
            <a:pPr marL="0" indent="0">
              <a:buNone/>
            </a:pPr>
            <a:r>
              <a:rPr lang="en-US" dirty="0">
                <a:solidFill>
                  <a:schemeClr val="tx1"/>
                </a:solidFill>
              </a:rPr>
              <a:t>Two samples of clinicians were used:</a:t>
            </a:r>
          </a:p>
          <a:p>
            <a:pPr marL="514350" indent="-514350">
              <a:buAutoNum type="arabicPeriod"/>
            </a:pPr>
            <a:r>
              <a:rPr lang="en-US" dirty="0">
                <a:solidFill>
                  <a:schemeClr val="tx1"/>
                </a:solidFill>
              </a:rPr>
              <a:t>Clinicians providing therapy to children removed from home due to abuse and neglect.</a:t>
            </a:r>
          </a:p>
          <a:p>
            <a:pPr marL="514350" indent="-514350">
              <a:buAutoNum type="arabicPeriod"/>
            </a:pPr>
            <a:r>
              <a:rPr lang="en-US" dirty="0">
                <a:solidFill>
                  <a:schemeClr val="tx1"/>
                </a:solidFill>
              </a:rPr>
              <a:t>Clinicians listed as being trained in TF-CBT and who confirmed in screening survey that they have experience working with physically abused children.</a:t>
            </a:r>
          </a:p>
          <a:p>
            <a:pPr marL="514350" indent="-514350">
              <a:buAutoNum type="arabicPeriod"/>
            </a:pPr>
            <a:r>
              <a:rPr lang="en-US" dirty="0">
                <a:solidFill>
                  <a:schemeClr val="tx1"/>
                </a:solidFill>
              </a:rPr>
              <a:t>80% response rate, resulting in 338 clinicians.</a:t>
            </a:r>
          </a:p>
        </p:txBody>
      </p:sp>
    </p:spTree>
    <p:extLst>
      <p:ext uri="{BB962C8B-B14F-4D97-AF65-F5344CB8AC3E}">
        <p14:creationId xmlns:p14="http://schemas.microsoft.com/office/powerpoint/2010/main" val="12726936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EBBFD-0C7E-6541-9A08-6FAFA0B7EBD5}"/>
              </a:ext>
            </a:extLst>
          </p:cNvPr>
          <p:cNvSpPr>
            <a:spLocks noGrp="1"/>
          </p:cNvSpPr>
          <p:nvPr>
            <p:ph type="title"/>
          </p:nvPr>
        </p:nvSpPr>
        <p:spPr>
          <a:xfrm>
            <a:off x="684212" y="462456"/>
            <a:ext cx="8534400" cy="788275"/>
          </a:xfrm>
        </p:spPr>
        <p:txBody>
          <a:bodyPr/>
          <a:lstStyle/>
          <a:p>
            <a:pPr algn="ctr"/>
            <a:r>
              <a:rPr lang="en-US" dirty="0"/>
              <a:t>Study Methods: The Survey</a:t>
            </a:r>
          </a:p>
        </p:txBody>
      </p:sp>
      <p:sp>
        <p:nvSpPr>
          <p:cNvPr id="3" name="Content Placeholder 2">
            <a:extLst>
              <a:ext uri="{FF2B5EF4-FFF2-40B4-BE49-F238E27FC236}">
                <a16:creationId xmlns:a16="http://schemas.microsoft.com/office/drawing/2014/main" id="{68BA4256-FB04-BE4F-8771-CE1CF52B1CE5}"/>
              </a:ext>
            </a:extLst>
          </p:cNvPr>
          <p:cNvSpPr>
            <a:spLocks noGrp="1"/>
          </p:cNvSpPr>
          <p:nvPr>
            <p:ph idx="1"/>
          </p:nvPr>
        </p:nvSpPr>
        <p:spPr>
          <a:xfrm>
            <a:off x="684212" y="1723696"/>
            <a:ext cx="8534400" cy="4603531"/>
          </a:xfrm>
        </p:spPr>
        <p:txBody>
          <a:bodyPr>
            <a:normAutofit/>
          </a:bodyPr>
          <a:lstStyle/>
          <a:p>
            <a:pPr marL="0" indent="0">
              <a:buNone/>
            </a:pPr>
            <a:r>
              <a:rPr lang="en-US" dirty="0">
                <a:solidFill>
                  <a:schemeClr val="tx1"/>
                </a:solidFill>
              </a:rPr>
              <a:t>In addition to questions about the participants, we asked each participant to answer 18 items about the attitudes and behaviors of their child clients towards their caregiver. </a:t>
            </a:r>
          </a:p>
          <a:p>
            <a:pPr marL="0" indent="0">
              <a:buNone/>
            </a:pPr>
            <a:r>
              <a:rPr lang="en-US" dirty="0">
                <a:solidFill>
                  <a:schemeClr val="tx1"/>
                </a:solidFill>
              </a:rPr>
              <a:t>Nine items were “attachment-enhancing” such as “worried about the feelings of the </a:t>
            </a:r>
            <a:r>
              <a:rPr lang="en-US" dirty="0" smtClean="0">
                <a:solidFill>
                  <a:schemeClr val="tx1"/>
                </a:solidFill>
              </a:rPr>
              <a:t>parent”, “blames </a:t>
            </a:r>
            <a:r>
              <a:rPr lang="en-US" dirty="0">
                <a:solidFill>
                  <a:schemeClr val="tx1"/>
                </a:solidFill>
              </a:rPr>
              <a:t>self for the </a:t>
            </a:r>
            <a:r>
              <a:rPr lang="en-US" dirty="0" smtClean="0">
                <a:solidFill>
                  <a:schemeClr val="tx1"/>
                </a:solidFill>
              </a:rPr>
              <a:t>abuse”, and “recalled </a:t>
            </a:r>
            <a:r>
              <a:rPr lang="en-US" dirty="0">
                <a:solidFill>
                  <a:schemeClr val="tx1"/>
                </a:solidFill>
              </a:rPr>
              <a:t>positive memories of the caregiver.”</a:t>
            </a:r>
          </a:p>
          <a:p>
            <a:pPr marL="0" indent="0">
              <a:buNone/>
            </a:pPr>
            <a:r>
              <a:rPr lang="en-US" dirty="0">
                <a:solidFill>
                  <a:schemeClr val="tx1"/>
                </a:solidFill>
              </a:rPr>
              <a:t>Nine items were “attachment-distancing” such as “Refused contact with the caregiver</a:t>
            </a:r>
            <a:r>
              <a:rPr lang="en-US" dirty="0" smtClean="0">
                <a:solidFill>
                  <a:schemeClr val="tx1"/>
                </a:solidFill>
              </a:rPr>
              <a:t>,” “held </a:t>
            </a:r>
            <a:r>
              <a:rPr lang="en-US" dirty="0">
                <a:solidFill>
                  <a:schemeClr val="tx1"/>
                </a:solidFill>
              </a:rPr>
              <a:t>persistently negative view of the caregiver</a:t>
            </a:r>
            <a:r>
              <a:rPr lang="en-US" dirty="0" smtClean="0">
                <a:solidFill>
                  <a:schemeClr val="tx1"/>
                </a:solidFill>
              </a:rPr>
              <a:t>,”  </a:t>
            </a:r>
            <a:r>
              <a:rPr lang="en-US" dirty="0">
                <a:solidFill>
                  <a:schemeClr val="tx1"/>
                </a:solidFill>
              </a:rPr>
              <a:t>and </a:t>
            </a:r>
            <a:r>
              <a:rPr lang="en-US" dirty="0" smtClean="0">
                <a:solidFill>
                  <a:schemeClr val="tx1"/>
                </a:solidFill>
              </a:rPr>
              <a:t>“idolized </a:t>
            </a:r>
            <a:r>
              <a:rPr lang="en-US" dirty="0">
                <a:solidFill>
                  <a:schemeClr val="tx1"/>
                </a:solidFill>
              </a:rPr>
              <a:t>the other parent</a:t>
            </a:r>
            <a:r>
              <a:rPr lang="en-US" dirty="0" smtClean="0">
                <a:solidFill>
                  <a:schemeClr val="tx1"/>
                </a:solidFill>
              </a:rPr>
              <a:t>.” </a:t>
            </a:r>
            <a:endParaRPr lang="en-US" dirty="0">
              <a:solidFill>
                <a:schemeClr val="tx1"/>
              </a:solidFill>
            </a:endParaRPr>
          </a:p>
          <a:p>
            <a:pPr marL="0" indent="0">
              <a:buNone/>
            </a:pPr>
            <a:endParaRPr lang="en-US" dirty="0"/>
          </a:p>
        </p:txBody>
      </p:sp>
    </p:spTree>
    <p:extLst>
      <p:ext uri="{BB962C8B-B14F-4D97-AF65-F5344CB8AC3E}">
        <p14:creationId xmlns:p14="http://schemas.microsoft.com/office/powerpoint/2010/main" val="29364561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36332"/>
            <a:ext cx="8534400" cy="672661"/>
          </a:xfrm>
        </p:spPr>
        <p:txBody>
          <a:bodyPr/>
          <a:lstStyle/>
          <a:p>
            <a:r>
              <a:rPr lang="en-US" dirty="0" smtClean="0"/>
              <a:t>Attachment-enhancing items</a:t>
            </a:r>
            <a:endParaRPr lang="en-US" dirty="0"/>
          </a:p>
        </p:txBody>
      </p:sp>
      <p:sp>
        <p:nvSpPr>
          <p:cNvPr id="3" name="Content Placeholder 2"/>
          <p:cNvSpPr>
            <a:spLocks noGrp="1"/>
          </p:cNvSpPr>
          <p:nvPr>
            <p:ph idx="1"/>
          </p:nvPr>
        </p:nvSpPr>
        <p:spPr>
          <a:xfrm>
            <a:off x="684212" y="1463566"/>
            <a:ext cx="8534400" cy="4453758"/>
          </a:xfrm>
        </p:spPr>
        <p:txBody>
          <a:bodyPr>
            <a:normAutofit/>
          </a:bodyPr>
          <a:lstStyle/>
          <a:p>
            <a:r>
              <a:rPr lang="en-US" dirty="0">
                <a:solidFill>
                  <a:schemeClr val="tx1"/>
                </a:solidFill>
              </a:rPr>
              <a:t>Worried about feelings of maltreating parent			</a:t>
            </a:r>
          </a:p>
          <a:p>
            <a:r>
              <a:rPr lang="en-US" dirty="0">
                <a:solidFill>
                  <a:schemeClr val="tx1"/>
                </a:solidFill>
              </a:rPr>
              <a:t>Invested in better relationship with maltreating parent	</a:t>
            </a:r>
            <a:endParaRPr lang="en-US" dirty="0" smtClean="0">
              <a:solidFill>
                <a:schemeClr val="tx1"/>
              </a:solidFill>
            </a:endParaRPr>
          </a:p>
          <a:p>
            <a:r>
              <a:rPr lang="en-US" dirty="0" smtClean="0">
                <a:solidFill>
                  <a:schemeClr val="tx1"/>
                </a:solidFill>
              </a:rPr>
              <a:t>Recalled </a:t>
            </a:r>
            <a:r>
              <a:rPr lang="en-US" dirty="0">
                <a:solidFill>
                  <a:schemeClr val="tx1"/>
                </a:solidFill>
              </a:rPr>
              <a:t>positive memories of maltreating parent		</a:t>
            </a:r>
            <a:endParaRPr lang="en-US" dirty="0" smtClean="0">
              <a:solidFill>
                <a:schemeClr val="tx1"/>
              </a:solidFill>
            </a:endParaRPr>
          </a:p>
          <a:p>
            <a:r>
              <a:rPr lang="en-US" dirty="0" smtClean="0">
                <a:solidFill>
                  <a:schemeClr val="tx1"/>
                </a:solidFill>
              </a:rPr>
              <a:t>Maintain </a:t>
            </a:r>
            <a:r>
              <a:rPr lang="en-US" dirty="0">
                <a:solidFill>
                  <a:schemeClr val="tx1"/>
                </a:solidFill>
              </a:rPr>
              <a:t>relationships with kin of maltreating parent	</a:t>
            </a:r>
            <a:endParaRPr lang="en-US" dirty="0" smtClean="0">
              <a:solidFill>
                <a:schemeClr val="tx1"/>
              </a:solidFill>
            </a:endParaRPr>
          </a:p>
          <a:p>
            <a:r>
              <a:rPr lang="en-US" dirty="0" smtClean="0">
                <a:solidFill>
                  <a:schemeClr val="tx1"/>
                </a:solidFill>
              </a:rPr>
              <a:t>Had </a:t>
            </a:r>
            <a:r>
              <a:rPr lang="en-US" dirty="0">
                <a:solidFill>
                  <a:schemeClr val="tx1"/>
                </a:solidFill>
              </a:rPr>
              <a:t>realistic complaints about maltreating parent 			</a:t>
            </a:r>
          </a:p>
          <a:p>
            <a:r>
              <a:rPr lang="en-US" dirty="0">
                <a:solidFill>
                  <a:schemeClr val="tx1"/>
                </a:solidFill>
              </a:rPr>
              <a:t>Saw good and bad in maltreating parent	</a:t>
            </a:r>
            <a:endParaRPr lang="en-US" dirty="0" smtClean="0">
              <a:solidFill>
                <a:schemeClr val="tx1"/>
              </a:solidFill>
            </a:endParaRPr>
          </a:p>
          <a:p>
            <a:r>
              <a:rPr lang="en-US" dirty="0" smtClean="0">
                <a:solidFill>
                  <a:schemeClr val="tx1"/>
                </a:solidFill>
              </a:rPr>
              <a:t>Sided </a:t>
            </a:r>
            <a:r>
              <a:rPr lang="en-US" dirty="0">
                <a:solidFill>
                  <a:schemeClr val="tx1"/>
                </a:solidFill>
              </a:rPr>
              <a:t>with maltreating parent in all conflicts with others		</a:t>
            </a:r>
          </a:p>
          <a:p>
            <a:r>
              <a:rPr lang="en-US" dirty="0">
                <a:solidFill>
                  <a:schemeClr val="tx1"/>
                </a:solidFill>
              </a:rPr>
              <a:t>Minimized impact of abuse by maltreating parent 		</a:t>
            </a:r>
          </a:p>
          <a:p>
            <a:r>
              <a:rPr lang="en-US" dirty="0">
                <a:solidFill>
                  <a:schemeClr val="tx1"/>
                </a:solidFill>
              </a:rPr>
              <a:t>Blamed self for abuse by maltreating parent	</a:t>
            </a:r>
            <a:r>
              <a:rPr lang="en-US" dirty="0"/>
              <a:t>	</a:t>
            </a:r>
            <a:endParaRPr lang="en-US" dirty="0"/>
          </a:p>
        </p:txBody>
      </p:sp>
    </p:spTree>
    <p:extLst>
      <p:ext uri="{BB962C8B-B14F-4D97-AF65-F5344CB8AC3E}">
        <p14:creationId xmlns:p14="http://schemas.microsoft.com/office/powerpoint/2010/main" val="10893456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57352"/>
            <a:ext cx="8534400" cy="819807"/>
          </a:xfrm>
        </p:spPr>
        <p:txBody>
          <a:bodyPr/>
          <a:lstStyle/>
          <a:p>
            <a:r>
              <a:rPr lang="en-US" dirty="0" smtClean="0"/>
              <a:t>Attachment-disrupting items</a:t>
            </a:r>
            <a:endParaRPr lang="en-US" dirty="0"/>
          </a:p>
        </p:txBody>
      </p:sp>
      <p:sp>
        <p:nvSpPr>
          <p:cNvPr id="3" name="Content Placeholder 2"/>
          <p:cNvSpPr>
            <a:spLocks noGrp="1"/>
          </p:cNvSpPr>
          <p:nvPr>
            <p:ph idx="1"/>
          </p:nvPr>
        </p:nvSpPr>
        <p:spPr>
          <a:xfrm>
            <a:off x="599090" y="1303282"/>
            <a:ext cx="8619522" cy="4971393"/>
          </a:xfrm>
        </p:spPr>
        <p:txBody>
          <a:bodyPr>
            <a:normAutofit/>
          </a:bodyPr>
          <a:lstStyle/>
          <a:p>
            <a:r>
              <a:rPr lang="en-US" dirty="0">
                <a:solidFill>
                  <a:schemeClr val="tx1"/>
                </a:solidFill>
              </a:rPr>
              <a:t>Refused to have contact with the abusive </a:t>
            </a:r>
            <a:r>
              <a:rPr lang="en-US" dirty="0" smtClean="0">
                <a:solidFill>
                  <a:schemeClr val="tx1"/>
                </a:solidFill>
              </a:rPr>
              <a:t>parent</a:t>
            </a:r>
          </a:p>
          <a:p>
            <a:r>
              <a:rPr lang="en-US" dirty="0" smtClean="0">
                <a:solidFill>
                  <a:schemeClr val="tx1"/>
                </a:solidFill>
              </a:rPr>
              <a:t>Idolize </a:t>
            </a:r>
            <a:r>
              <a:rPr lang="en-US" dirty="0">
                <a:solidFill>
                  <a:schemeClr val="tx1"/>
                </a:solidFill>
              </a:rPr>
              <a:t>the other parent					</a:t>
            </a:r>
            <a:endParaRPr lang="en-US" dirty="0" smtClean="0">
              <a:solidFill>
                <a:schemeClr val="tx1"/>
              </a:solidFill>
            </a:endParaRPr>
          </a:p>
          <a:p>
            <a:r>
              <a:rPr lang="en-US" dirty="0" smtClean="0">
                <a:solidFill>
                  <a:schemeClr val="tx1"/>
                </a:solidFill>
              </a:rPr>
              <a:t>Persistently </a:t>
            </a:r>
            <a:r>
              <a:rPr lang="en-US" dirty="0">
                <a:solidFill>
                  <a:schemeClr val="tx1"/>
                </a:solidFill>
              </a:rPr>
              <a:t>negative view of maltreating parent	</a:t>
            </a:r>
            <a:endParaRPr lang="en-US" dirty="0" smtClean="0">
              <a:solidFill>
                <a:schemeClr val="tx1"/>
              </a:solidFill>
            </a:endParaRPr>
          </a:p>
          <a:p>
            <a:r>
              <a:rPr lang="en-US" dirty="0" smtClean="0">
                <a:solidFill>
                  <a:schemeClr val="tx1"/>
                </a:solidFill>
              </a:rPr>
              <a:t>Rude </a:t>
            </a:r>
            <a:r>
              <a:rPr lang="en-US" dirty="0">
                <a:solidFill>
                  <a:schemeClr val="tx1"/>
                </a:solidFill>
              </a:rPr>
              <a:t>and arrogant toward maltreating parent		</a:t>
            </a:r>
            <a:endParaRPr lang="en-US" dirty="0" smtClean="0">
              <a:solidFill>
                <a:schemeClr val="tx1"/>
              </a:solidFill>
            </a:endParaRPr>
          </a:p>
          <a:p>
            <a:r>
              <a:rPr lang="en-US" dirty="0" smtClean="0">
                <a:solidFill>
                  <a:schemeClr val="tx1"/>
                </a:solidFill>
              </a:rPr>
              <a:t>Weak</a:t>
            </a:r>
            <a:r>
              <a:rPr lang="en-US" dirty="0">
                <a:solidFill>
                  <a:schemeClr val="tx1"/>
                </a:solidFill>
              </a:rPr>
              <a:t>, frivolous reasons for upset with maltreating </a:t>
            </a:r>
            <a:r>
              <a:rPr lang="en-US" dirty="0" smtClean="0">
                <a:solidFill>
                  <a:schemeClr val="tx1"/>
                </a:solidFill>
              </a:rPr>
              <a:t>parent</a:t>
            </a:r>
          </a:p>
          <a:p>
            <a:r>
              <a:rPr lang="en-US" dirty="0" smtClean="0">
                <a:solidFill>
                  <a:schemeClr val="tx1"/>
                </a:solidFill>
              </a:rPr>
              <a:t>Repeated </a:t>
            </a:r>
            <a:r>
              <a:rPr lang="en-US" dirty="0">
                <a:solidFill>
                  <a:schemeClr val="tx1"/>
                </a:solidFill>
              </a:rPr>
              <a:t>negative comments about maltreating parents	</a:t>
            </a:r>
            <a:endParaRPr lang="en-US" dirty="0" smtClean="0">
              <a:solidFill>
                <a:schemeClr val="tx1"/>
              </a:solidFill>
            </a:endParaRPr>
          </a:p>
          <a:p>
            <a:r>
              <a:rPr lang="en-US" dirty="0" smtClean="0">
                <a:solidFill>
                  <a:schemeClr val="tx1"/>
                </a:solidFill>
              </a:rPr>
              <a:t>Did </a:t>
            </a:r>
            <a:r>
              <a:rPr lang="en-US" dirty="0">
                <a:solidFill>
                  <a:schemeClr val="tx1"/>
                </a:solidFill>
              </a:rPr>
              <a:t>not care about feelings of maltreating parent		</a:t>
            </a:r>
            <a:endParaRPr lang="en-US" dirty="0" smtClean="0">
              <a:solidFill>
                <a:schemeClr val="tx1"/>
              </a:solidFill>
            </a:endParaRPr>
          </a:p>
          <a:p>
            <a:r>
              <a:rPr lang="en-US" dirty="0" smtClean="0">
                <a:solidFill>
                  <a:schemeClr val="tx1"/>
                </a:solidFill>
              </a:rPr>
              <a:t>Denied </a:t>
            </a:r>
            <a:r>
              <a:rPr lang="en-US" dirty="0">
                <a:solidFill>
                  <a:schemeClr val="tx1"/>
                </a:solidFill>
              </a:rPr>
              <a:t>influence of others					</a:t>
            </a:r>
            <a:endParaRPr lang="en-US" dirty="0" smtClean="0">
              <a:solidFill>
                <a:schemeClr val="tx1"/>
              </a:solidFill>
            </a:endParaRPr>
          </a:p>
          <a:p>
            <a:r>
              <a:rPr lang="en-US" dirty="0" smtClean="0">
                <a:solidFill>
                  <a:schemeClr val="tx1"/>
                </a:solidFill>
              </a:rPr>
              <a:t>Unnecessarily </a:t>
            </a:r>
            <a:r>
              <a:rPr lang="en-US" dirty="0">
                <a:solidFill>
                  <a:schemeClr val="tx1"/>
                </a:solidFill>
              </a:rPr>
              <a:t>angry at family of maltreating parent	</a:t>
            </a:r>
            <a:r>
              <a:rPr lang="en-US" dirty="0"/>
              <a:t>	</a:t>
            </a:r>
            <a:endParaRPr lang="en-US" dirty="0"/>
          </a:p>
        </p:txBody>
      </p:sp>
    </p:spTree>
    <p:extLst>
      <p:ext uri="{BB962C8B-B14F-4D97-AF65-F5344CB8AC3E}">
        <p14:creationId xmlns:p14="http://schemas.microsoft.com/office/powerpoint/2010/main" val="26973435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E0A76-674F-C34C-A4E5-7098FCD96EC2}"/>
              </a:ext>
            </a:extLst>
          </p:cNvPr>
          <p:cNvSpPr>
            <a:spLocks noGrp="1"/>
          </p:cNvSpPr>
          <p:nvPr>
            <p:ph type="title"/>
          </p:nvPr>
        </p:nvSpPr>
        <p:spPr>
          <a:xfrm>
            <a:off x="684212" y="420415"/>
            <a:ext cx="8534400" cy="809296"/>
          </a:xfrm>
        </p:spPr>
        <p:txBody>
          <a:bodyPr/>
          <a:lstStyle/>
          <a:p>
            <a:pPr algn="ctr"/>
            <a:r>
              <a:rPr lang="en-US" dirty="0"/>
              <a:t>Study Methods: The Survey</a:t>
            </a:r>
          </a:p>
        </p:txBody>
      </p:sp>
      <p:sp>
        <p:nvSpPr>
          <p:cNvPr id="3" name="Content Placeholder 2">
            <a:extLst>
              <a:ext uri="{FF2B5EF4-FFF2-40B4-BE49-F238E27FC236}">
                <a16:creationId xmlns:a16="http://schemas.microsoft.com/office/drawing/2014/main" id="{36680BA0-D352-9445-B768-7CA1EFB93E68}"/>
              </a:ext>
            </a:extLst>
          </p:cNvPr>
          <p:cNvSpPr>
            <a:spLocks noGrp="1"/>
          </p:cNvSpPr>
          <p:nvPr>
            <p:ph idx="1"/>
          </p:nvPr>
        </p:nvSpPr>
        <p:spPr>
          <a:xfrm>
            <a:off x="684212" y="1723697"/>
            <a:ext cx="8534400" cy="4099034"/>
          </a:xfrm>
        </p:spPr>
        <p:txBody>
          <a:bodyPr/>
          <a:lstStyle/>
          <a:p>
            <a:pPr marL="0" indent="0">
              <a:buNone/>
            </a:pPr>
            <a:r>
              <a:rPr lang="en-US" dirty="0">
                <a:solidFill>
                  <a:schemeClr val="tx1"/>
                </a:solidFill>
              </a:rPr>
              <a:t>Four versions of the survey: The clinician is asked to rate….</a:t>
            </a:r>
          </a:p>
          <a:p>
            <a:pPr marL="514350" indent="-514350">
              <a:buAutoNum type="arabicPeriod"/>
            </a:pPr>
            <a:r>
              <a:rPr lang="en-US" dirty="0">
                <a:solidFill>
                  <a:schemeClr val="tx1"/>
                </a:solidFill>
              </a:rPr>
              <a:t>A specific severely physically abused child.</a:t>
            </a:r>
          </a:p>
          <a:p>
            <a:pPr marL="514350" indent="-514350">
              <a:buAutoNum type="arabicPeriod"/>
            </a:pPr>
            <a:r>
              <a:rPr lang="en-US" dirty="0">
                <a:solidFill>
                  <a:schemeClr val="tx1"/>
                </a:solidFill>
              </a:rPr>
              <a:t>A specific moderately physically abused child.</a:t>
            </a:r>
          </a:p>
          <a:p>
            <a:pPr marL="0" indent="0">
              <a:buNone/>
            </a:pPr>
            <a:r>
              <a:rPr lang="en-US" dirty="0">
                <a:solidFill>
                  <a:schemeClr val="tx1"/>
                </a:solidFill>
              </a:rPr>
              <a:t>3.   Severely physically abused children in general.</a:t>
            </a:r>
          </a:p>
          <a:p>
            <a:pPr marL="0" indent="0">
              <a:buNone/>
            </a:pPr>
            <a:r>
              <a:rPr lang="en-US" dirty="0">
                <a:solidFill>
                  <a:schemeClr val="tx1"/>
                </a:solidFill>
              </a:rPr>
              <a:t>4.   Moderately physically abused children in general.</a:t>
            </a:r>
          </a:p>
        </p:txBody>
      </p:sp>
    </p:spTree>
    <p:extLst>
      <p:ext uri="{BB962C8B-B14F-4D97-AF65-F5344CB8AC3E}">
        <p14:creationId xmlns:p14="http://schemas.microsoft.com/office/powerpoint/2010/main" val="27939707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1598E-1462-D942-9DCD-C6D2E2BA86D1}"/>
              </a:ext>
            </a:extLst>
          </p:cNvPr>
          <p:cNvSpPr>
            <a:spLocks noGrp="1"/>
          </p:cNvSpPr>
          <p:nvPr>
            <p:ph type="title"/>
          </p:nvPr>
        </p:nvSpPr>
        <p:spPr>
          <a:xfrm>
            <a:off x="684212" y="472966"/>
            <a:ext cx="8534400" cy="840827"/>
          </a:xfrm>
        </p:spPr>
        <p:txBody>
          <a:bodyPr/>
          <a:lstStyle/>
          <a:p>
            <a:pPr algn="ctr"/>
            <a:r>
              <a:rPr lang="en-US" dirty="0"/>
              <a:t>Study 1: Findings</a:t>
            </a:r>
          </a:p>
        </p:txBody>
      </p:sp>
      <p:sp>
        <p:nvSpPr>
          <p:cNvPr id="3" name="Content Placeholder 2">
            <a:extLst>
              <a:ext uri="{FF2B5EF4-FFF2-40B4-BE49-F238E27FC236}">
                <a16:creationId xmlns:a16="http://schemas.microsoft.com/office/drawing/2014/main" id="{4AD06F88-CF0B-674B-9ECE-2D1305B08FA7}"/>
              </a:ext>
            </a:extLst>
          </p:cNvPr>
          <p:cNvSpPr>
            <a:spLocks noGrp="1"/>
          </p:cNvSpPr>
          <p:nvPr>
            <p:ph idx="1"/>
          </p:nvPr>
        </p:nvSpPr>
        <p:spPr/>
        <p:txBody>
          <a:bodyPr/>
          <a:lstStyle/>
          <a:p>
            <a:pPr marL="0" indent="0">
              <a:buNone/>
            </a:pPr>
            <a:r>
              <a:rPr lang="en-US" dirty="0">
                <a:solidFill>
                  <a:schemeClr val="tx1"/>
                </a:solidFill>
              </a:rPr>
              <a:t>Two scales were created:</a:t>
            </a:r>
          </a:p>
          <a:p>
            <a:pPr marL="0" indent="0">
              <a:buNone/>
            </a:pPr>
            <a:endParaRPr lang="en-US" dirty="0">
              <a:solidFill>
                <a:schemeClr val="tx1"/>
              </a:solidFill>
            </a:endParaRPr>
          </a:p>
          <a:p>
            <a:pPr marL="514350" indent="-514350">
              <a:buAutoNum type="arabicParenBoth"/>
            </a:pPr>
            <a:r>
              <a:rPr lang="en-US" dirty="0">
                <a:solidFill>
                  <a:schemeClr val="tx1"/>
                </a:solidFill>
              </a:rPr>
              <a:t>Sum of 9 attachment-enhancing items (AE), alpha =.78</a:t>
            </a:r>
          </a:p>
          <a:p>
            <a:pPr marL="514350" indent="-514350">
              <a:buAutoNum type="arabicParenBoth"/>
            </a:pPr>
            <a:r>
              <a:rPr lang="en-US" dirty="0">
                <a:solidFill>
                  <a:schemeClr val="tx1"/>
                </a:solidFill>
              </a:rPr>
              <a:t>Sum of 9 </a:t>
            </a:r>
            <a:r>
              <a:rPr lang="en-US" dirty="0" smtClean="0">
                <a:solidFill>
                  <a:schemeClr val="tx1"/>
                </a:solidFill>
              </a:rPr>
              <a:t>attachment-disrupting </a:t>
            </a:r>
            <a:r>
              <a:rPr lang="en-US" dirty="0">
                <a:solidFill>
                  <a:schemeClr val="tx1"/>
                </a:solidFill>
              </a:rPr>
              <a:t>items (AD) alpha = 68.</a:t>
            </a:r>
          </a:p>
          <a:p>
            <a:pPr marL="514350" indent="-514350">
              <a:buAutoNum type="arabicParenBoth"/>
            </a:pPr>
            <a:endParaRPr lang="en-US" dirty="0"/>
          </a:p>
        </p:txBody>
      </p:sp>
    </p:spTree>
    <p:extLst>
      <p:ext uri="{BB962C8B-B14F-4D97-AF65-F5344CB8AC3E}">
        <p14:creationId xmlns:p14="http://schemas.microsoft.com/office/powerpoint/2010/main" val="21459906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A44DB-14FE-9D48-B04D-B84780C9FDAB}"/>
              </a:ext>
            </a:extLst>
          </p:cNvPr>
          <p:cNvSpPr>
            <a:spLocks noGrp="1"/>
          </p:cNvSpPr>
          <p:nvPr>
            <p:ph type="title"/>
          </p:nvPr>
        </p:nvSpPr>
        <p:spPr>
          <a:xfrm>
            <a:off x="684212" y="525518"/>
            <a:ext cx="8534400" cy="809296"/>
          </a:xfrm>
        </p:spPr>
        <p:txBody>
          <a:bodyPr/>
          <a:lstStyle/>
          <a:p>
            <a:pPr algn="ctr"/>
            <a:r>
              <a:rPr lang="en-US" dirty="0"/>
              <a:t>Study 1: Findings</a:t>
            </a:r>
          </a:p>
        </p:txBody>
      </p:sp>
      <p:sp>
        <p:nvSpPr>
          <p:cNvPr id="3" name="Content Placeholder 2">
            <a:extLst>
              <a:ext uri="{FF2B5EF4-FFF2-40B4-BE49-F238E27FC236}">
                <a16:creationId xmlns:a16="http://schemas.microsoft.com/office/drawing/2014/main" id="{F36783D7-8563-D640-B9AC-5F642E3E1CBE}"/>
              </a:ext>
            </a:extLst>
          </p:cNvPr>
          <p:cNvSpPr>
            <a:spLocks noGrp="1"/>
          </p:cNvSpPr>
          <p:nvPr>
            <p:ph idx="1"/>
          </p:nvPr>
        </p:nvSpPr>
        <p:spPr>
          <a:xfrm>
            <a:off x="684212" y="1334814"/>
            <a:ext cx="8534400" cy="4519448"/>
          </a:xfrm>
        </p:spPr>
        <p:txBody>
          <a:bodyPr>
            <a:normAutofit/>
          </a:bodyPr>
          <a:lstStyle/>
          <a:p>
            <a:pPr marL="0" indent="0">
              <a:buNone/>
            </a:pPr>
            <a:r>
              <a:rPr lang="en-US" dirty="0">
                <a:solidFill>
                  <a:schemeClr val="tx1"/>
                </a:solidFill>
              </a:rPr>
              <a:t>Four paired t-tests to see whether within each sample the rates of AE would be statistically higher than rates of AD:</a:t>
            </a:r>
          </a:p>
          <a:p>
            <a:pPr marL="0" indent="0">
              <a:buNone/>
            </a:pPr>
            <a:r>
              <a:rPr lang="en-US" dirty="0">
                <a:solidFill>
                  <a:schemeClr val="tx1"/>
                </a:solidFill>
              </a:rPr>
              <a:t>					Mean AE	Mean AD	t</a:t>
            </a:r>
          </a:p>
          <a:p>
            <a:pPr marL="0" indent="0">
              <a:buNone/>
            </a:pPr>
            <a:r>
              <a:rPr lang="en-US" dirty="0">
                <a:solidFill>
                  <a:schemeClr val="tx1"/>
                </a:solidFill>
              </a:rPr>
              <a:t>Severely Abused Specific  	19.6 (5.2) 	11.5 (4.2)   9.5 ***</a:t>
            </a:r>
          </a:p>
          <a:p>
            <a:pPr marL="0" indent="0">
              <a:buNone/>
            </a:pPr>
            <a:r>
              <a:rPr lang="en-US" dirty="0">
                <a:solidFill>
                  <a:schemeClr val="tx1"/>
                </a:solidFill>
              </a:rPr>
              <a:t>Moderately abused Specific  	18.5 (5.6) 	12.7 (4.5)   7.3 ***</a:t>
            </a:r>
          </a:p>
          <a:p>
            <a:pPr marL="0" indent="0">
              <a:buNone/>
            </a:pPr>
            <a:r>
              <a:rPr lang="en-US" dirty="0">
                <a:solidFill>
                  <a:schemeClr val="tx1"/>
                </a:solidFill>
              </a:rPr>
              <a:t>Severely Abused in General 	21.7 (3.4) 	13.9 (3.6)   14.0***</a:t>
            </a:r>
          </a:p>
          <a:p>
            <a:pPr marL="0" indent="0">
              <a:buNone/>
            </a:pPr>
            <a:r>
              <a:rPr lang="en-US" dirty="0">
                <a:solidFill>
                  <a:schemeClr val="tx1"/>
                </a:solidFill>
              </a:rPr>
              <a:t>Moderately Abused in General	21.3 (3.3) 	14.7 (3.3)    12.3***</a:t>
            </a:r>
          </a:p>
        </p:txBody>
      </p:sp>
    </p:spTree>
    <p:extLst>
      <p:ext uri="{BB962C8B-B14F-4D97-AF65-F5344CB8AC3E}">
        <p14:creationId xmlns:p14="http://schemas.microsoft.com/office/powerpoint/2010/main" val="36941767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1E907-5676-B04E-8683-354BC331337C}"/>
              </a:ext>
            </a:extLst>
          </p:cNvPr>
          <p:cNvSpPr>
            <a:spLocks noGrp="1"/>
          </p:cNvSpPr>
          <p:nvPr>
            <p:ph type="title"/>
          </p:nvPr>
        </p:nvSpPr>
        <p:spPr>
          <a:xfrm>
            <a:off x="684212" y="493987"/>
            <a:ext cx="8534400" cy="914400"/>
          </a:xfrm>
        </p:spPr>
        <p:txBody>
          <a:bodyPr/>
          <a:lstStyle/>
          <a:p>
            <a:pPr algn="ctr"/>
            <a:r>
              <a:rPr lang="en-US" dirty="0"/>
              <a:t>Study 1: Findings</a:t>
            </a:r>
          </a:p>
        </p:txBody>
      </p:sp>
      <p:sp>
        <p:nvSpPr>
          <p:cNvPr id="3" name="Content Placeholder 2">
            <a:extLst>
              <a:ext uri="{FF2B5EF4-FFF2-40B4-BE49-F238E27FC236}">
                <a16:creationId xmlns:a16="http://schemas.microsoft.com/office/drawing/2014/main" id="{40053FF0-9A85-5149-A2F2-E200D4D45D0B}"/>
              </a:ext>
            </a:extLst>
          </p:cNvPr>
          <p:cNvSpPr>
            <a:spLocks noGrp="1"/>
          </p:cNvSpPr>
          <p:nvPr>
            <p:ph idx="1"/>
          </p:nvPr>
        </p:nvSpPr>
        <p:spPr>
          <a:xfrm>
            <a:off x="684212" y="1587062"/>
            <a:ext cx="8534400" cy="3962400"/>
          </a:xfrm>
        </p:spPr>
        <p:txBody>
          <a:bodyPr/>
          <a:lstStyle/>
          <a:p>
            <a:pPr marL="0" indent="0">
              <a:buNone/>
            </a:pPr>
            <a:r>
              <a:rPr lang="en-US" dirty="0">
                <a:solidFill>
                  <a:schemeClr val="tx1"/>
                </a:solidFill>
              </a:rPr>
              <a:t>A difference score was created by subtracting the AD from the AE scores.</a:t>
            </a:r>
          </a:p>
          <a:p>
            <a:pPr marL="0" indent="0">
              <a:buNone/>
            </a:pPr>
            <a:r>
              <a:rPr lang="en-US" dirty="0">
                <a:solidFill>
                  <a:schemeClr val="tx1"/>
                </a:solidFill>
              </a:rPr>
              <a:t>Positive score means more AE than AD		83.6%</a:t>
            </a:r>
          </a:p>
          <a:p>
            <a:pPr marL="0" indent="0">
              <a:buNone/>
            </a:pPr>
            <a:r>
              <a:rPr lang="en-US" dirty="0">
                <a:solidFill>
                  <a:schemeClr val="tx1"/>
                </a:solidFill>
              </a:rPr>
              <a:t>Negative score means more AD than AE		12.7%</a:t>
            </a:r>
          </a:p>
          <a:p>
            <a:pPr marL="0" indent="0">
              <a:buNone/>
            </a:pPr>
            <a:r>
              <a:rPr lang="en-US" dirty="0">
                <a:solidFill>
                  <a:schemeClr val="tx1"/>
                </a:solidFill>
              </a:rPr>
              <a:t>Score of 0 – no difference between AD and AE	03.6%</a:t>
            </a:r>
          </a:p>
          <a:p>
            <a:pPr marL="0" indent="0">
              <a:buNone/>
            </a:pPr>
            <a:endParaRPr lang="en-US" dirty="0"/>
          </a:p>
        </p:txBody>
      </p:sp>
    </p:spTree>
    <p:extLst>
      <p:ext uri="{BB962C8B-B14F-4D97-AF65-F5344CB8AC3E}">
        <p14:creationId xmlns:p14="http://schemas.microsoft.com/office/powerpoint/2010/main" val="16097407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56F60-D2BA-E44A-AC49-7B1436DD8A0C}"/>
              </a:ext>
            </a:extLst>
          </p:cNvPr>
          <p:cNvSpPr>
            <a:spLocks noGrp="1"/>
          </p:cNvSpPr>
          <p:nvPr>
            <p:ph type="title"/>
          </p:nvPr>
        </p:nvSpPr>
        <p:spPr>
          <a:xfrm>
            <a:off x="684212" y="420414"/>
            <a:ext cx="8534400" cy="819807"/>
          </a:xfrm>
        </p:spPr>
        <p:txBody>
          <a:bodyPr/>
          <a:lstStyle/>
          <a:p>
            <a:pPr algn="ctr"/>
            <a:r>
              <a:rPr lang="en-US" dirty="0"/>
              <a:t>Study </a:t>
            </a:r>
            <a:r>
              <a:rPr lang="en-US" dirty="0" smtClean="0"/>
              <a:t>1: Findings</a:t>
            </a:r>
            <a:endParaRPr lang="en-US" dirty="0"/>
          </a:p>
        </p:txBody>
      </p:sp>
      <p:sp>
        <p:nvSpPr>
          <p:cNvPr id="3" name="Content Placeholder 2">
            <a:extLst>
              <a:ext uri="{FF2B5EF4-FFF2-40B4-BE49-F238E27FC236}">
                <a16:creationId xmlns:a16="http://schemas.microsoft.com/office/drawing/2014/main" id="{A332260E-EA82-F44E-9A62-FE32938AF0D5}"/>
              </a:ext>
            </a:extLst>
          </p:cNvPr>
          <p:cNvSpPr>
            <a:spLocks noGrp="1"/>
          </p:cNvSpPr>
          <p:nvPr>
            <p:ph idx="1"/>
          </p:nvPr>
        </p:nvSpPr>
        <p:spPr>
          <a:xfrm>
            <a:off x="684212" y="1408386"/>
            <a:ext cx="8534400" cy="4529959"/>
          </a:xfrm>
        </p:spPr>
        <p:txBody>
          <a:bodyPr/>
          <a:lstStyle/>
          <a:p>
            <a:pPr marL="0" indent="0">
              <a:buNone/>
            </a:pPr>
            <a:r>
              <a:rPr lang="en-US" dirty="0">
                <a:solidFill>
                  <a:schemeClr val="tx1"/>
                </a:solidFill>
              </a:rPr>
              <a:t>No statistical difference between the ratings of the severely and moderately abused children.</a:t>
            </a:r>
          </a:p>
          <a:p>
            <a:pPr marL="0" indent="0">
              <a:buNone/>
            </a:pPr>
            <a:endParaRPr lang="en-US" dirty="0">
              <a:solidFill>
                <a:schemeClr val="tx1"/>
              </a:solidFill>
            </a:endParaRPr>
          </a:p>
          <a:p>
            <a:pPr marL="0" indent="0">
              <a:buNone/>
            </a:pPr>
            <a:r>
              <a:rPr lang="en-US" dirty="0">
                <a:solidFill>
                  <a:schemeClr val="tx1"/>
                </a:solidFill>
              </a:rPr>
              <a:t>There were differences in the ratings of general versus the specific children, with ratings of children “in general” higher than ratings of a specific child for both AD and AE behaviors. Children in general seen as more extreme than a specific child. </a:t>
            </a:r>
          </a:p>
          <a:p>
            <a:pPr marL="0" indent="0">
              <a:buNone/>
            </a:pPr>
            <a:endParaRPr lang="en-US" dirty="0"/>
          </a:p>
        </p:txBody>
      </p:sp>
    </p:spTree>
    <p:extLst>
      <p:ext uri="{BB962C8B-B14F-4D97-AF65-F5344CB8AC3E}">
        <p14:creationId xmlns:p14="http://schemas.microsoft.com/office/powerpoint/2010/main" val="36291846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F3527-A7AC-6449-8AD0-807B2D33D853}"/>
              </a:ext>
            </a:extLst>
          </p:cNvPr>
          <p:cNvSpPr>
            <a:spLocks noGrp="1"/>
          </p:cNvSpPr>
          <p:nvPr>
            <p:ph type="title"/>
          </p:nvPr>
        </p:nvSpPr>
        <p:spPr>
          <a:xfrm>
            <a:off x="684212" y="430924"/>
            <a:ext cx="8534400" cy="882869"/>
          </a:xfrm>
        </p:spPr>
        <p:txBody>
          <a:bodyPr/>
          <a:lstStyle/>
          <a:p>
            <a:pPr algn="ctr"/>
            <a:r>
              <a:rPr lang="en-US" dirty="0"/>
              <a:t>Study 1: Implications</a:t>
            </a:r>
          </a:p>
        </p:txBody>
      </p:sp>
      <p:sp>
        <p:nvSpPr>
          <p:cNvPr id="3" name="Content Placeholder 2">
            <a:extLst>
              <a:ext uri="{FF2B5EF4-FFF2-40B4-BE49-F238E27FC236}">
                <a16:creationId xmlns:a16="http://schemas.microsoft.com/office/drawing/2014/main" id="{4E8F5582-AA75-B54A-ABEC-96CFF73E587B}"/>
              </a:ext>
            </a:extLst>
          </p:cNvPr>
          <p:cNvSpPr>
            <a:spLocks noGrp="1"/>
          </p:cNvSpPr>
          <p:nvPr>
            <p:ph idx="1"/>
          </p:nvPr>
        </p:nvSpPr>
        <p:spPr>
          <a:xfrm>
            <a:off x="684212" y="1313792"/>
            <a:ext cx="8534400" cy="4666593"/>
          </a:xfrm>
        </p:spPr>
        <p:txBody>
          <a:bodyPr>
            <a:normAutofit/>
          </a:bodyPr>
          <a:lstStyle/>
          <a:p>
            <a:r>
              <a:rPr lang="en-US" dirty="0">
                <a:solidFill>
                  <a:schemeClr val="tx1"/>
                </a:solidFill>
              </a:rPr>
              <a:t>Clinicians can share these findings with abused children </a:t>
            </a:r>
            <a:r>
              <a:rPr lang="en-US" dirty="0" smtClean="0">
                <a:solidFill>
                  <a:schemeClr val="tx1"/>
                </a:solidFill>
              </a:rPr>
              <a:t>to </a:t>
            </a:r>
            <a:r>
              <a:rPr lang="en-US" dirty="0">
                <a:solidFill>
                  <a:schemeClr val="tx1"/>
                </a:solidFill>
              </a:rPr>
              <a:t>help normalize the experience of wanting to stay connected to a parent who has hurt them.</a:t>
            </a:r>
          </a:p>
          <a:p>
            <a:r>
              <a:rPr lang="en-US" dirty="0">
                <a:solidFill>
                  <a:schemeClr val="tx1"/>
                </a:solidFill>
              </a:rPr>
              <a:t>Understanding that we </a:t>
            </a:r>
            <a:r>
              <a:rPr lang="en-US" dirty="0" smtClean="0">
                <a:solidFill>
                  <a:schemeClr val="tx1"/>
                </a:solidFill>
              </a:rPr>
              <a:t>as </a:t>
            </a:r>
            <a:r>
              <a:rPr lang="en-US" dirty="0">
                <a:solidFill>
                  <a:schemeClr val="tx1"/>
                </a:solidFill>
              </a:rPr>
              <a:t>humans are hard-wired to form and maintain attachments – even to abusive parents – can help child clients process their own emotions and experiences.</a:t>
            </a:r>
          </a:p>
          <a:p>
            <a:r>
              <a:rPr lang="en-US" dirty="0">
                <a:solidFill>
                  <a:schemeClr val="tx1"/>
                </a:solidFill>
              </a:rPr>
              <a:t>Clinicians can anticipate that child clients who have been abused are likely to minimize the pain caused to them and to blame themselves for the abuse.</a:t>
            </a:r>
          </a:p>
        </p:txBody>
      </p:sp>
    </p:spTree>
    <p:extLst>
      <p:ext uri="{BB962C8B-B14F-4D97-AF65-F5344CB8AC3E}">
        <p14:creationId xmlns:p14="http://schemas.microsoft.com/office/powerpoint/2010/main" val="377940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59E15-801E-7942-A9C7-2AF259200B4A}"/>
              </a:ext>
            </a:extLst>
          </p:cNvPr>
          <p:cNvSpPr>
            <a:spLocks noGrp="1"/>
          </p:cNvSpPr>
          <p:nvPr>
            <p:ph type="title"/>
          </p:nvPr>
        </p:nvSpPr>
        <p:spPr>
          <a:xfrm>
            <a:off x="684212" y="136634"/>
            <a:ext cx="8534400" cy="1061545"/>
          </a:xfrm>
        </p:spPr>
        <p:txBody>
          <a:bodyPr/>
          <a:lstStyle/>
          <a:p>
            <a:pPr algn="ctr"/>
            <a:r>
              <a:rPr lang="en-US" dirty="0" err="1" smtClean="0"/>
              <a:t>WhY</a:t>
            </a:r>
            <a:r>
              <a:rPr lang="en-US" dirty="0" smtClean="0"/>
              <a:t> DOES THIS MATTER?</a:t>
            </a:r>
            <a:endParaRPr lang="en-US" dirty="0"/>
          </a:p>
        </p:txBody>
      </p:sp>
      <p:sp>
        <p:nvSpPr>
          <p:cNvPr id="3" name="Content Placeholder 2">
            <a:extLst>
              <a:ext uri="{FF2B5EF4-FFF2-40B4-BE49-F238E27FC236}">
                <a16:creationId xmlns:a16="http://schemas.microsoft.com/office/drawing/2014/main" id="{24A45726-12AE-9440-B84C-B1490DF2E6F4}"/>
              </a:ext>
            </a:extLst>
          </p:cNvPr>
          <p:cNvSpPr>
            <a:spLocks noGrp="1"/>
          </p:cNvSpPr>
          <p:nvPr>
            <p:ph idx="1"/>
          </p:nvPr>
        </p:nvSpPr>
        <p:spPr>
          <a:xfrm>
            <a:off x="684212" y="685800"/>
            <a:ext cx="8534400" cy="5252545"/>
          </a:xfrm>
        </p:spPr>
        <p:txBody>
          <a:bodyPr>
            <a:normAutofit/>
          </a:bodyPr>
          <a:lstStyle/>
          <a:p>
            <a:pPr marL="0" indent="0">
              <a:buNone/>
            </a:pPr>
            <a:r>
              <a:rPr lang="en-US" sz="2400" dirty="0" smtClean="0">
                <a:solidFill>
                  <a:schemeClr val="tx1"/>
                </a:solidFill>
              </a:rPr>
              <a:t>There are certain behaviors that alienated children are known to exhibit towards a non-abusive caregiver and wanted to demonstrate that even abused children don’t exhibit these behaviors to their non-abusive caregivers. </a:t>
            </a:r>
            <a:endParaRPr lang="en-US" sz="2400" dirty="0">
              <a:solidFill>
                <a:schemeClr val="tx1"/>
              </a:solidFill>
            </a:endParaRPr>
          </a:p>
          <a:p>
            <a:pPr marL="0" indent="0">
              <a:buNone/>
            </a:pPr>
            <a:endParaRPr lang="en-US" sz="2400" dirty="0" smtClean="0">
              <a:solidFill>
                <a:schemeClr val="tx1"/>
              </a:solidFill>
            </a:endParaRPr>
          </a:p>
          <a:p>
            <a:pPr marL="0" indent="0">
              <a:buNone/>
            </a:pPr>
            <a:r>
              <a:rPr lang="en-US" sz="2400" dirty="0" smtClean="0">
                <a:solidFill>
                  <a:schemeClr val="tx1"/>
                </a:solidFill>
              </a:rPr>
              <a:t>There are several strands of research that document that abused children are in fact bonded to the abuser and we conducted this study to contribute to that evidence base.</a:t>
            </a:r>
            <a:endParaRPr lang="en-US" sz="2400" dirty="0">
              <a:solidFill>
                <a:schemeClr val="tx1"/>
              </a:solidFill>
            </a:endParaRPr>
          </a:p>
        </p:txBody>
      </p:sp>
    </p:spTree>
    <p:extLst>
      <p:ext uri="{BB962C8B-B14F-4D97-AF65-F5344CB8AC3E}">
        <p14:creationId xmlns:p14="http://schemas.microsoft.com/office/powerpoint/2010/main" val="12556800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54B96-B715-8A45-8718-D9D5E09E7378}"/>
              </a:ext>
            </a:extLst>
          </p:cNvPr>
          <p:cNvSpPr>
            <a:spLocks noGrp="1"/>
          </p:cNvSpPr>
          <p:nvPr>
            <p:ph type="title"/>
          </p:nvPr>
        </p:nvSpPr>
        <p:spPr>
          <a:xfrm>
            <a:off x="684212" y="578070"/>
            <a:ext cx="8534400" cy="987971"/>
          </a:xfrm>
        </p:spPr>
        <p:txBody>
          <a:bodyPr/>
          <a:lstStyle/>
          <a:p>
            <a:pPr algn="ctr"/>
            <a:r>
              <a:rPr lang="en-US" dirty="0"/>
              <a:t>Study 1: Implications</a:t>
            </a:r>
          </a:p>
        </p:txBody>
      </p:sp>
      <p:sp>
        <p:nvSpPr>
          <p:cNvPr id="3" name="Content Placeholder 2">
            <a:extLst>
              <a:ext uri="{FF2B5EF4-FFF2-40B4-BE49-F238E27FC236}">
                <a16:creationId xmlns:a16="http://schemas.microsoft.com/office/drawing/2014/main" id="{4A3101A6-CD39-E243-9D3E-EAD78DD1E507}"/>
              </a:ext>
            </a:extLst>
          </p:cNvPr>
          <p:cNvSpPr>
            <a:spLocks noGrp="1"/>
          </p:cNvSpPr>
          <p:nvPr>
            <p:ph idx="1"/>
          </p:nvPr>
        </p:nvSpPr>
        <p:spPr>
          <a:xfrm>
            <a:off x="684212" y="1566040"/>
            <a:ext cx="8534400" cy="4214649"/>
          </a:xfrm>
        </p:spPr>
        <p:txBody>
          <a:bodyPr/>
          <a:lstStyle/>
          <a:p>
            <a:r>
              <a:rPr lang="en-US" dirty="0">
                <a:solidFill>
                  <a:schemeClr val="tx1"/>
                </a:solidFill>
              </a:rPr>
              <a:t>Clinicians can help children develop balanced and reality-based experiences of both parents.</a:t>
            </a:r>
          </a:p>
          <a:p>
            <a:r>
              <a:rPr lang="en-US" dirty="0">
                <a:solidFill>
                  <a:schemeClr val="tx1"/>
                </a:solidFill>
              </a:rPr>
              <a:t>Clinicians can help abusive parents not take advantage of the child’s minimization as part of their work in accepting what they have done and developing less destructive parenting strategies.</a:t>
            </a:r>
          </a:p>
        </p:txBody>
      </p:sp>
    </p:spTree>
    <p:extLst>
      <p:ext uri="{BB962C8B-B14F-4D97-AF65-F5344CB8AC3E}">
        <p14:creationId xmlns:p14="http://schemas.microsoft.com/office/powerpoint/2010/main" val="2965814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52249"/>
            <a:ext cx="8534400" cy="998482"/>
          </a:xfrm>
        </p:spPr>
        <p:txBody>
          <a:bodyPr>
            <a:normAutofit fontScale="90000"/>
          </a:bodyPr>
          <a:lstStyle/>
          <a:p>
            <a:r>
              <a:rPr lang="en-US" dirty="0" smtClean="0"/>
              <a:t>Bonded to the abuser: Clinical observations</a:t>
            </a:r>
            <a:endParaRPr lang="en-US" dirty="0"/>
          </a:p>
        </p:txBody>
      </p:sp>
      <p:sp>
        <p:nvSpPr>
          <p:cNvPr id="3" name="Content Placeholder 2"/>
          <p:cNvSpPr>
            <a:spLocks noGrp="1"/>
          </p:cNvSpPr>
          <p:nvPr>
            <p:ph idx="1"/>
          </p:nvPr>
        </p:nvSpPr>
        <p:spPr>
          <a:xfrm>
            <a:off x="684212" y="1534510"/>
            <a:ext cx="8534400" cy="4487917"/>
          </a:xfrm>
        </p:spPr>
        <p:txBody>
          <a:bodyPr>
            <a:normAutofit fontScale="85000" lnSpcReduction="20000"/>
          </a:bodyPr>
          <a:lstStyle/>
          <a:p>
            <a:pPr>
              <a:buNone/>
            </a:pPr>
            <a:endParaRPr lang="en-US" dirty="0" smtClean="0">
              <a:solidFill>
                <a:schemeClr val="tx1"/>
              </a:solidFill>
            </a:endParaRPr>
          </a:p>
          <a:p>
            <a:pPr>
              <a:buNone/>
            </a:pPr>
            <a:r>
              <a:rPr lang="en-US" dirty="0" smtClean="0">
                <a:solidFill>
                  <a:schemeClr val="tx1"/>
                </a:solidFill>
              </a:rPr>
              <a:t>“</a:t>
            </a:r>
            <a:r>
              <a:rPr lang="en-US" dirty="0">
                <a:solidFill>
                  <a:schemeClr val="tx1"/>
                </a:solidFill>
              </a:rPr>
              <a:t>One of the greatest conundrums for therapists treating abuse survivors is the problem of understanding the attachment of the victim to the abuser.” (</a:t>
            </a:r>
            <a:r>
              <a:rPr lang="en-US" dirty="0" err="1">
                <a:solidFill>
                  <a:schemeClr val="tx1"/>
                </a:solidFill>
              </a:rPr>
              <a:t>Blizard</a:t>
            </a:r>
            <a:r>
              <a:rPr lang="en-US" dirty="0">
                <a:solidFill>
                  <a:schemeClr val="tx1"/>
                </a:solidFill>
              </a:rPr>
              <a:t> &amp; </a:t>
            </a:r>
            <a:r>
              <a:rPr lang="en-US" dirty="0" err="1">
                <a:solidFill>
                  <a:schemeClr val="tx1"/>
                </a:solidFill>
              </a:rPr>
              <a:t>Bluhm</a:t>
            </a:r>
            <a:r>
              <a:rPr lang="en-US" dirty="0">
                <a:solidFill>
                  <a:schemeClr val="tx1"/>
                </a:solidFill>
              </a:rPr>
              <a:t>, 1994).</a:t>
            </a:r>
          </a:p>
          <a:p>
            <a:pPr>
              <a:buNone/>
            </a:pPr>
            <a:endParaRPr lang="en-US" dirty="0">
              <a:solidFill>
                <a:schemeClr val="tx1"/>
              </a:solidFill>
            </a:endParaRPr>
          </a:p>
          <a:p>
            <a:pPr>
              <a:buNone/>
            </a:pPr>
            <a:r>
              <a:rPr lang="en-US" dirty="0">
                <a:solidFill>
                  <a:schemeClr val="tx1"/>
                </a:solidFill>
              </a:rPr>
              <a:t>Fairbairn wrote that children will assume “the burden of badness” as a defense against recognizing parental flaws. He said that children would prefer to be a “sinner in a world ruled by god than a saint in a world ruled by the devil.” </a:t>
            </a:r>
          </a:p>
          <a:p>
            <a:pPr>
              <a:buNone/>
            </a:pPr>
            <a:endParaRPr lang="en-US" dirty="0">
              <a:solidFill>
                <a:schemeClr val="tx1"/>
              </a:solidFill>
            </a:endParaRPr>
          </a:p>
          <a:p>
            <a:pPr>
              <a:buNone/>
            </a:pPr>
            <a:r>
              <a:rPr lang="en-US" dirty="0">
                <a:solidFill>
                  <a:schemeClr val="tx1"/>
                </a:solidFill>
              </a:rPr>
              <a:t>According to Judith Herman, children will go to any lengths to construct  an explanation for being abused that absolves the parents of blame and responsibility.</a:t>
            </a:r>
          </a:p>
          <a:p>
            <a:pPr>
              <a:buNone/>
            </a:pPr>
            <a:endParaRPr lang="en-US" dirty="0">
              <a:solidFill>
                <a:schemeClr val="tx1"/>
              </a:solidFill>
            </a:endParaRPr>
          </a:p>
          <a:p>
            <a:pPr>
              <a:buNone/>
            </a:pPr>
            <a:r>
              <a:rPr lang="en-US" dirty="0">
                <a:solidFill>
                  <a:schemeClr val="tx1"/>
                </a:solidFill>
              </a:rPr>
              <a:t>M. Scott Peck, “To come to terms with the evil in one’s parents is perhaps the most difficult and painful psychological task a human being can be called on to face.”</a:t>
            </a:r>
          </a:p>
          <a:p>
            <a:endParaRPr lang="en-US" dirty="0"/>
          </a:p>
        </p:txBody>
      </p:sp>
    </p:spTree>
    <p:extLst>
      <p:ext uri="{BB962C8B-B14F-4D97-AF65-F5344CB8AC3E}">
        <p14:creationId xmlns:p14="http://schemas.microsoft.com/office/powerpoint/2010/main" val="3194950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15311"/>
            <a:ext cx="8534400" cy="1261242"/>
          </a:xfrm>
        </p:spPr>
        <p:txBody>
          <a:bodyPr>
            <a:normAutofit/>
          </a:bodyPr>
          <a:lstStyle/>
          <a:p>
            <a:pPr algn="ctr"/>
            <a:r>
              <a:rPr lang="en-US" dirty="0" smtClean="0"/>
              <a:t>Bonded to the </a:t>
            </a:r>
            <a:r>
              <a:rPr lang="en-US" dirty="0" smtClean="0"/>
              <a:t>Abuser: </a:t>
            </a:r>
            <a:r>
              <a:rPr lang="en-US" dirty="0" smtClean="0"/>
              <a:t>Harry </a:t>
            </a:r>
            <a:r>
              <a:rPr lang="en-US" dirty="0" smtClean="0"/>
              <a:t>Harlow</a:t>
            </a:r>
            <a:endParaRPr lang="en-US" dirty="0"/>
          </a:p>
        </p:txBody>
      </p:sp>
      <p:pic>
        <p:nvPicPr>
          <p:cNvPr id="4" name="Content Placeholder 3" descr="Harlow.jpg"/>
          <p:cNvPicPr>
            <a:picLocks noGrp="1" noChangeAspect="1"/>
          </p:cNvPicPr>
          <p:nvPr>
            <p:ph idx="1"/>
          </p:nvPr>
        </p:nvPicPr>
        <p:blipFill>
          <a:blip r:embed="rId2" cstate="print"/>
          <a:stretch>
            <a:fillRect/>
          </a:stretch>
        </p:blipFill>
        <p:spPr>
          <a:xfrm>
            <a:off x="3581400" y="1981201"/>
            <a:ext cx="4419600" cy="4571999"/>
          </a:xfrm>
        </p:spPr>
      </p:pic>
    </p:spTree>
    <p:extLst>
      <p:ext uri="{BB962C8B-B14F-4D97-AF65-F5344CB8AC3E}">
        <p14:creationId xmlns:p14="http://schemas.microsoft.com/office/powerpoint/2010/main" val="766759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aternal deprivation.jpg"/>
          <p:cNvPicPr>
            <a:picLocks noGrp="1" noChangeAspect="1"/>
          </p:cNvPicPr>
          <p:nvPr>
            <p:ph idx="1"/>
          </p:nvPr>
        </p:nvPicPr>
        <p:blipFill>
          <a:blip r:embed="rId2" cstate="print"/>
          <a:stretch>
            <a:fillRect/>
          </a:stretch>
        </p:blipFill>
        <p:spPr>
          <a:xfrm>
            <a:off x="2596055" y="1019503"/>
            <a:ext cx="6032938" cy="5591504"/>
          </a:xfrm>
        </p:spPr>
      </p:pic>
    </p:spTree>
    <p:extLst>
      <p:ext uri="{BB962C8B-B14F-4D97-AF65-F5344CB8AC3E}">
        <p14:creationId xmlns:p14="http://schemas.microsoft.com/office/powerpoint/2010/main" val="326967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4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33904" y="872359"/>
            <a:ext cx="7535918" cy="5749157"/>
          </a:xfrm>
        </p:spPr>
      </p:pic>
    </p:spTree>
    <p:extLst>
      <p:ext uri="{BB962C8B-B14F-4D97-AF65-F5344CB8AC3E}">
        <p14:creationId xmlns:p14="http://schemas.microsoft.com/office/powerpoint/2010/main" val="1873127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Comfort</a:t>
            </a:r>
            <a:endParaRPr lang="en-US" dirty="0"/>
          </a:p>
        </p:txBody>
      </p:sp>
      <p:pic>
        <p:nvPicPr>
          <p:cNvPr id="4" name="Content Placeholder 3" descr="harlow monkey.jpg"/>
          <p:cNvPicPr>
            <a:picLocks noGrp="1" noChangeAspect="1"/>
          </p:cNvPicPr>
          <p:nvPr>
            <p:ph idx="1"/>
          </p:nvPr>
        </p:nvPicPr>
        <p:blipFill>
          <a:blip r:embed="rId2" cstate="print"/>
          <a:stretch>
            <a:fillRect/>
          </a:stretch>
        </p:blipFill>
        <p:spPr>
          <a:xfrm>
            <a:off x="3200400" y="2057401"/>
            <a:ext cx="5562600" cy="3657599"/>
          </a:xfrm>
        </p:spPr>
      </p:pic>
    </p:spTree>
    <p:extLst>
      <p:ext uri="{BB962C8B-B14F-4D97-AF65-F5344CB8AC3E}">
        <p14:creationId xmlns:p14="http://schemas.microsoft.com/office/powerpoint/2010/main" val="896224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113</TotalTime>
  <Words>1504</Words>
  <Application>Microsoft Office PowerPoint</Application>
  <PresentationFormat>Widescreen</PresentationFormat>
  <Paragraphs>169</Paragraphs>
  <Slides>40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Calibri</vt:lpstr>
      <vt:lpstr>Century Gothic</vt:lpstr>
      <vt:lpstr>Wingdings 3</vt:lpstr>
      <vt:lpstr>Slice</vt:lpstr>
      <vt:lpstr>Attitudes of abused children: </vt:lpstr>
      <vt:lpstr>PowerPoint Presentation</vt:lpstr>
      <vt:lpstr>Research Questions: Study Part 1</vt:lpstr>
      <vt:lpstr>WhY DOES THIS MATTER?</vt:lpstr>
      <vt:lpstr>Bonded to the abuser: Clinical observations</vt:lpstr>
      <vt:lpstr>Bonded to the Abuser: Harry Harlow</vt:lpstr>
      <vt:lpstr>PowerPoint Presentation</vt:lpstr>
      <vt:lpstr>PowerPoint Presentation</vt:lpstr>
      <vt:lpstr>Comfort</vt:lpstr>
      <vt:lpstr>Exploring the Environment</vt:lpstr>
      <vt:lpstr>Fear Induced Security-Seeking</vt:lpstr>
      <vt:lpstr>PowerPoint Presentation</vt:lpstr>
      <vt:lpstr>Pain Studies</vt:lpstr>
      <vt:lpstr>Pain Studies</vt:lpstr>
      <vt:lpstr>Pain Studies</vt:lpstr>
      <vt:lpstr>PowerPoint Presentation</vt:lpstr>
      <vt:lpstr>The Strange Situation</vt:lpstr>
      <vt:lpstr> Secure Vs. Insecure Attachment</vt:lpstr>
      <vt:lpstr>Attachment Studies</vt:lpstr>
      <vt:lpstr>PowerPoint Presentation</vt:lpstr>
      <vt:lpstr>Foster Youth Studies</vt:lpstr>
      <vt:lpstr>Foster Youth Studies</vt:lpstr>
      <vt:lpstr>Foster Youth Studies: Yearning</vt:lpstr>
      <vt:lpstr>PowerPoint Presentation</vt:lpstr>
      <vt:lpstr>Memoirs</vt:lpstr>
      <vt:lpstr>Why do children form attachments with abusive caregivers?</vt:lpstr>
      <vt:lpstr>Why Do Children Love Their Abusive Parents?</vt:lpstr>
      <vt:lpstr>PowerPoint Presentation</vt:lpstr>
      <vt:lpstr>The current study</vt:lpstr>
      <vt:lpstr>Study Methods: The Sample</vt:lpstr>
      <vt:lpstr>Study Methods: The Survey</vt:lpstr>
      <vt:lpstr>Attachment-enhancing items</vt:lpstr>
      <vt:lpstr>Attachment-disrupting items</vt:lpstr>
      <vt:lpstr>Study Methods: The Survey</vt:lpstr>
      <vt:lpstr>Study 1: Findings</vt:lpstr>
      <vt:lpstr>Study 1: Findings</vt:lpstr>
      <vt:lpstr>Study 1: Findings</vt:lpstr>
      <vt:lpstr>Study 1: Findings</vt:lpstr>
      <vt:lpstr>Study 1: Implications</vt:lpstr>
      <vt:lpstr>Study 1: Implications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Brief:</dc:title>
  <dc:creator>Amy Baker</dc:creator>
  <cp:lastModifiedBy>Dr. Amy J.L. Baker</cp:lastModifiedBy>
  <cp:revision>10</cp:revision>
  <dcterms:created xsi:type="dcterms:W3CDTF">2019-08-19T12:15:20Z</dcterms:created>
  <dcterms:modified xsi:type="dcterms:W3CDTF">2019-09-18T14:59:15Z</dcterms:modified>
</cp:coreProperties>
</file>